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08" r:id="rId2"/>
    <p:sldMasterId id="2147483860" r:id="rId3"/>
  </p:sldMasterIdLst>
  <p:notesMasterIdLst>
    <p:notesMasterId r:id="rId58"/>
  </p:notesMasterIdLst>
  <p:handoutMasterIdLst>
    <p:handoutMasterId r:id="rId59"/>
  </p:handoutMasterIdLst>
  <p:sldIdLst>
    <p:sldId id="349" r:id="rId4"/>
    <p:sldId id="338"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45" r:id="rId28"/>
    <p:sldId id="346" r:id="rId29"/>
    <p:sldId id="372" r:id="rId30"/>
    <p:sldId id="373" r:id="rId31"/>
    <p:sldId id="374" r:id="rId32"/>
    <p:sldId id="375" r:id="rId33"/>
    <p:sldId id="398"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47" r:id="rId5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662" y="3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25.03.2021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25.03.2021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25.03.2021</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22608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874910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0159370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0584471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6154927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6354657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25.03.2021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25/03/2021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25/03/2021</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25.03.2021</a:t>
            </a:fld>
            <a:endParaRPr dirty="0">
              <a:solidFill>
                <a:prstClr val="white"/>
              </a:solidFill>
            </a:endParaRPr>
          </a:p>
        </p:txBody>
      </p:sp>
    </p:spTree>
    <p:extLst>
      <p:ext uri="{BB962C8B-B14F-4D97-AF65-F5344CB8AC3E}">
        <p14:creationId xmlns:p14="http://schemas.microsoft.com/office/powerpoint/2010/main" val="32453395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25/03/2021</a:t>
            </a:fld>
            <a:endParaRPr lang="en-GB" dirty="0">
              <a:solidFill>
                <a:srgbClr val="26437E"/>
              </a:solidFill>
            </a:endParaRPr>
          </a:p>
        </p:txBody>
      </p:sp>
    </p:spTree>
    <p:extLst>
      <p:ext uri="{BB962C8B-B14F-4D97-AF65-F5344CB8AC3E}">
        <p14:creationId xmlns:p14="http://schemas.microsoft.com/office/powerpoint/2010/main" val="784809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599886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3717055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82782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835713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335753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438367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86691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630802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179138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332714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800576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91307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590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290711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2784556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106276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49574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096577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657266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0804569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577849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000572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0716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50695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31461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8552134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055418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910941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284905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1480800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19207640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20055870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88511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3065819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15399006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3260545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9571535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35544095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23043014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34124905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27595351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27238870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2162251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slideLayout" Target="../slideLayouts/slideLayout155.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theme" Target="../theme/theme3.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189373615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Programowanie w języku C++ - wykład 2</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509B690-7F12-45ED-B96A-ADA60899A29E}"/>
              </a:ext>
            </a:extLst>
          </p:cNvPr>
          <p:cNvSpPr>
            <a:spLocks noGrp="1"/>
          </p:cNvSpPr>
          <p:nvPr>
            <p:ph type="title"/>
          </p:nvPr>
        </p:nvSpPr>
        <p:spPr/>
        <p:txBody>
          <a:bodyPr/>
          <a:lstStyle/>
          <a:p>
            <a:r>
              <a:rPr lang="pl-PL" dirty="0"/>
              <a:t>Kości pamięci</a:t>
            </a:r>
          </a:p>
        </p:txBody>
      </p:sp>
      <p:pic>
        <p:nvPicPr>
          <p:cNvPr id="5" name="Obraz 4">
            <a:extLst>
              <a:ext uri="{FF2B5EF4-FFF2-40B4-BE49-F238E27FC236}">
                <a16:creationId xmlns:a16="http://schemas.microsoft.com/office/drawing/2014/main" id="{BB7863FC-AA73-4DBB-AE52-6D12B616F0B0}"/>
              </a:ext>
            </a:extLst>
          </p:cNvPr>
          <p:cNvPicPr>
            <a:picLocks noChangeAspect="1"/>
          </p:cNvPicPr>
          <p:nvPr/>
        </p:nvPicPr>
        <p:blipFill rotWithShape="1">
          <a:blip r:embed="rId2"/>
          <a:srcRect l="14318" t="32242" r="30644" b="9365"/>
          <a:stretch/>
        </p:blipFill>
        <p:spPr>
          <a:xfrm>
            <a:off x="512618" y="1024458"/>
            <a:ext cx="7017327" cy="3994034"/>
          </a:xfrm>
          <a:prstGeom prst="rect">
            <a:avLst/>
          </a:prstGeom>
        </p:spPr>
      </p:pic>
    </p:spTree>
    <p:extLst>
      <p:ext uri="{BB962C8B-B14F-4D97-AF65-F5344CB8AC3E}">
        <p14:creationId xmlns:p14="http://schemas.microsoft.com/office/powerpoint/2010/main" val="2954491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DE50869-A289-403F-8C93-8BDB0A3DB778}"/>
              </a:ext>
            </a:extLst>
          </p:cNvPr>
          <p:cNvSpPr>
            <a:spLocks noGrp="1"/>
          </p:cNvSpPr>
          <p:nvPr>
            <p:ph type="title"/>
          </p:nvPr>
        </p:nvSpPr>
        <p:spPr/>
        <p:txBody>
          <a:bodyPr/>
          <a:lstStyle/>
          <a:p>
            <a:r>
              <a:rPr lang="pl-PL" dirty="0"/>
              <a:t>Matryca pamięci DRAM</a:t>
            </a:r>
          </a:p>
        </p:txBody>
      </p:sp>
      <p:pic>
        <p:nvPicPr>
          <p:cNvPr id="5" name="Obraz 4">
            <a:extLst>
              <a:ext uri="{FF2B5EF4-FFF2-40B4-BE49-F238E27FC236}">
                <a16:creationId xmlns:a16="http://schemas.microsoft.com/office/drawing/2014/main" id="{BE954379-382B-4DF1-9ABE-B19E1A863F6A}"/>
              </a:ext>
            </a:extLst>
          </p:cNvPr>
          <p:cNvPicPr>
            <a:picLocks noChangeAspect="1"/>
          </p:cNvPicPr>
          <p:nvPr/>
        </p:nvPicPr>
        <p:blipFill rotWithShape="1">
          <a:blip r:embed="rId2"/>
          <a:srcRect l="14015" t="22498" r="30341" b="17343"/>
          <a:stretch/>
        </p:blipFill>
        <p:spPr>
          <a:xfrm>
            <a:off x="557645" y="1035629"/>
            <a:ext cx="6580910" cy="3816838"/>
          </a:xfrm>
          <a:prstGeom prst="rect">
            <a:avLst/>
          </a:prstGeom>
        </p:spPr>
      </p:pic>
    </p:spTree>
    <p:extLst>
      <p:ext uri="{BB962C8B-B14F-4D97-AF65-F5344CB8AC3E}">
        <p14:creationId xmlns:p14="http://schemas.microsoft.com/office/powerpoint/2010/main" val="69871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C0BF244-5CB8-40FC-9334-49853ABDEB0A}"/>
              </a:ext>
            </a:extLst>
          </p:cNvPr>
          <p:cNvSpPr>
            <a:spLocks noGrp="1"/>
          </p:cNvSpPr>
          <p:nvPr>
            <p:ph type="title"/>
          </p:nvPr>
        </p:nvSpPr>
        <p:spPr/>
        <p:txBody>
          <a:bodyPr/>
          <a:lstStyle/>
          <a:p>
            <a:r>
              <a:rPr lang="pl-PL" dirty="0"/>
              <a:t>Moduły pamięci</a:t>
            </a:r>
          </a:p>
        </p:txBody>
      </p:sp>
      <p:pic>
        <p:nvPicPr>
          <p:cNvPr id="5" name="Obraz 4">
            <a:extLst>
              <a:ext uri="{FF2B5EF4-FFF2-40B4-BE49-F238E27FC236}">
                <a16:creationId xmlns:a16="http://schemas.microsoft.com/office/drawing/2014/main" id="{8ED548D5-E536-4CEF-BD8E-A80534CC6390}"/>
              </a:ext>
            </a:extLst>
          </p:cNvPr>
          <p:cNvPicPr>
            <a:picLocks noChangeAspect="1"/>
          </p:cNvPicPr>
          <p:nvPr/>
        </p:nvPicPr>
        <p:blipFill rotWithShape="1">
          <a:blip r:embed="rId2"/>
          <a:srcRect l="13977" t="17908" r="30644" b="31324"/>
          <a:stretch/>
        </p:blipFill>
        <p:spPr>
          <a:xfrm>
            <a:off x="387928" y="955964"/>
            <a:ext cx="7641530" cy="3758045"/>
          </a:xfrm>
          <a:prstGeom prst="rect">
            <a:avLst/>
          </a:prstGeom>
        </p:spPr>
      </p:pic>
    </p:spTree>
    <p:extLst>
      <p:ext uri="{BB962C8B-B14F-4D97-AF65-F5344CB8AC3E}">
        <p14:creationId xmlns:p14="http://schemas.microsoft.com/office/powerpoint/2010/main" val="3663027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A2021A1-8265-4B1C-A3B6-7156235C794C}"/>
              </a:ext>
            </a:extLst>
          </p:cNvPr>
          <p:cNvSpPr>
            <a:spLocks noGrp="1"/>
          </p:cNvSpPr>
          <p:nvPr>
            <p:ph type="body" sz="quarter" idx="27"/>
          </p:nvPr>
        </p:nvSpPr>
        <p:spPr/>
        <p:txBody>
          <a:bodyPr>
            <a:normAutofit fontScale="85000" lnSpcReduction="20000"/>
          </a:bodyPr>
          <a:lstStyle/>
          <a:p>
            <a:pPr marL="0" indent="0">
              <a:buNone/>
            </a:pPr>
            <a:r>
              <a:rPr lang="pl-PL" dirty="0" err="1"/>
              <a:t>Rrodzaj</a:t>
            </a:r>
            <a:r>
              <a:rPr lang="pl-PL" dirty="0"/>
              <a:t> architektury komputera, przedstawionej po raz pierwszy w 1945 roku przez Johna von Neumanna, stworzonej wspólnie z Johnem W. </a:t>
            </a:r>
            <a:r>
              <a:rPr lang="pl-PL" dirty="0" err="1"/>
              <a:t>Mauchly'ym</a:t>
            </a:r>
            <a:r>
              <a:rPr lang="pl-PL" dirty="0"/>
              <a:t> i Johnem Preser Eckertem. Polega na ścisłym podziale komputera na trzy podstawowe części:</a:t>
            </a:r>
          </a:p>
          <a:p>
            <a:pPr marL="0" indent="0">
              <a:buNone/>
            </a:pPr>
            <a:endParaRPr lang="pl-PL" dirty="0"/>
          </a:p>
          <a:p>
            <a:pPr>
              <a:buFont typeface="+mj-lt"/>
              <a:buAutoNum type="arabicPeriod"/>
            </a:pPr>
            <a:r>
              <a:rPr lang="pl-PL" dirty="0"/>
              <a:t>procesor (w ramach którego wydzielona bywa część sterująca oraz część arytmetyczno-	logiczna)</a:t>
            </a:r>
          </a:p>
          <a:p>
            <a:pPr>
              <a:buFont typeface="+mj-lt"/>
              <a:buAutoNum type="arabicPeriod"/>
            </a:pPr>
            <a:r>
              <a:rPr lang="pl-PL" dirty="0"/>
              <a:t>pamięć komputera (zawierająca dane i sam program)</a:t>
            </a:r>
          </a:p>
          <a:p>
            <a:pPr>
              <a:buFont typeface="+mj-lt"/>
              <a:buAutoNum type="arabicPeriod"/>
            </a:pPr>
            <a:r>
              <a:rPr lang="pl-PL" dirty="0"/>
              <a:t>urządzenia wejścia/wyjścia</a:t>
            </a:r>
          </a:p>
          <a:p>
            <a:pPr marL="0" indent="0">
              <a:buNone/>
            </a:pPr>
            <a:endParaRPr lang="pl-PL" dirty="0"/>
          </a:p>
          <a:p>
            <a:pPr marL="0" indent="0">
              <a:buNone/>
            </a:pPr>
            <a:r>
              <a:rPr lang="pl-PL" dirty="0"/>
              <a:t>System komputerowy zbudowany w oparciu o architekturę von Neumanna powinien:</a:t>
            </a:r>
          </a:p>
          <a:p>
            <a:pPr marL="0" indent="0">
              <a:buNone/>
            </a:pPr>
            <a:endParaRPr lang="pl-PL" dirty="0"/>
          </a:p>
          <a:p>
            <a:pPr>
              <a:buFont typeface="+mj-lt"/>
              <a:buAutoNum type="arabicPeriod"/>
            </a:pPr>
            <a:r>
              <a:rPr lang="pl-PL" dirty="0"/>
              <a:t>mieć skończoną i funkcjonalnie pełną listę rozkazów</a:t>
            </a:r>
          </a:p>
          <a:p>
            <a:pPr>
              <a:buFont typeface="+mj-lt"/>
              <a:buAutoNum type="arabicPeriod"/>
            </a:pPr>
            <a:r>
              <a:rPr lang="pl-PL" dirty="0"/>
              <a:t>mieć możliwość wprowadzenia programu do systemu komputerowego poprzez urządzenia zewnętrzne i jego przechowywanie w pamięci w sposób identyczny jak danych</a:t>
            </a:r>
          </a:p>
          <a:p>
            <a:pPr>
              <a:buFont typeface="+mj-lt"/>
              <a:buAutoNum type="arabicPeriod"/>
            </a:pPr>
            <a:r>
              <a:rPr lang="pl-PL" dirty="0"/>
              <a:t>dane i instrukcje w takim systemie powinny być jednakowo dostępne dla procesora</a:t>
            </a:r>
          </a:p>
          <a:p>
            <a:pPr>
              <a:buFont typeface="+mj-lt"/>
              <a:buAutoNum type="arabicPeriod"/>
            </a:pPr>
            <a:r>
              <a:rPr lang="pl-PL" dirty="0"/>
              <a:t>informacja jest tam przetwarzana dzięki sekwencyjnemu odczytywaniu instrukcji z pamięci komputera i wykonywaniu tych instrukcji w procesorze.</a:t>
            </a:r>
          </a:p>
        </p:txBody>
      </p:sp>
      <p:sp>
        <p:nvSpPr>
          <p:cNvPr id="3" name="Tytuł 2">
            <a:extLst>
              <a:ext uri="{FF2B5EF4-FFF2-40B4-BE49-F238E27FC236}">
                <a16:creationId xmlns:a16="http://schemas.microsoft.com/office/drawing/2014/main" id="{3949AA25-861A-4E17-A13D-BD17AAEE0B8D}"/>
              </a:ext>
            </a:extLst>
          </p:cNvPr>
          <p:cNvSpPr>
            <a:spLocks noGrp="1"/>
          </p:cNvSpPr>
          <p:nvPr>
            <p:ph type="title"/>
          </p:nvPr>
        </p:nvSpPr>
        <p:spPr/>
        <p:txBody>
          <a:bodyPr/>
          <a:lstStyle/>
          <a:p>
            <a:r>
              <a:rPr lang="pl-PL" dirty="0"/>
              <a:t>Architektura von Neumanna</a:t>
            </a:r>
          </a:p>
        </p:txBody>
      </p:sp>
    </p:spTree>
    <p:extLst>
      <p:ext uri="{BB962C8B-B14F-4D97-AF65-F5344CB8AC3E}">
        <p14:creationId xmlns:p14="http://schemas.microsoft.com/office/powerpoint/2010/main" val="205889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F0B078E-421C-48C1-A000-16A35DF7E9EC}"/>
              </a:ext>
            </a:extLst>
          </p:cNvPr>
          <p:cNvSpPr>
            <a:spLocks noGrp="1"/>
          </p:cNvSpPr>
          <p:nvPr>
            <p:ph type="title"/>
          </p:nvPr>
        </p:nvSpPr>
        <p:spPr/>
        <p:txBody>
          <a:bodyPr/>
          <a:lstStyle/>
          <a:p>
            <a:r>
              <a:rPr lang="pl-PL" dirty="0"/>
              <a:t>Architektura von Neumanna</a:t>
            </a:r>
          </a:p>
        </p:txBody>
      </p:sp>
      <p:pic>
        <p:nvPicPr>
          <p:cNvPr id="5" name="Obraz 4">
            <a:extLst>
              <a:ext uri="{FF2B5EF4-FFF2-40B4-BE49-F238E27FC236}">
                <a16:creationId xmlns:a16="http://schemas.microsoft.com/office/drawing/2014/main" id="{ABACC2DA-A8EF-4224-9885-35BD5EE86CAB}"/>
              </a:ext>
            </a:extLst>
          </p:cNvPr>
          <p:cNvPicPr>
            <a:picLocks noChangeAspect="1"/>
          </p:cNvPicPr>
          <p:nvPr/>
        </p:nvPicPr>
        <p:blipFill>
          <a:blip r:embed="rId2"/>
          <a:stretch>
            <a:fillRect/>
          </a:stretch>
        </p:blipFill>
        <p:spPr>
          <a:xfrm>
            <a:off x="1112156" y="1201881"/>
            <a:ext cx="6128576" cy="3640282"/>
          </a:xfrm>
          <a:prstGeom prst="rect">
            <a:avLst/>
          </a:prstGeom>
        </p:spPr>
      </p:pic>
    </p:spTree>
    <p:extLst>
      <p:ext uri="{BB962C8B-B14F-4D97-AF65-F5344CB8AC3E}">
        <p14:creationId xmlns:p14="http://schemas.microsoft.com/office/powerpoint/2010/main" val="12024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44D05CE-CA79-414A-A8D8-074C79BE4BCB}"/>
              </a:ext>
            </a:extLst>
          </p:cNvPr>
          <p:cNvSpPr>
            <a:spLocks noGrp="1"/>
          </p:cNvSpPr>
          <p:nvPr>
            <p:ph type="body" sz="quarter" idx="27"/>
          </p:nvPr>
        </p:nvSpPr>
        <p:spPr/>
        <p:txBody>
          <a:bodyPr/>
          <a:lstStyle/>
          <a:p>
            <a:pPr marL="0" indent="0">
              <a:buNone/>
            </a:pPr>
            <a:r>
              <a:rPr lang="pl-PL" b="1" dirty="0"/>
              <a:t>Procesor</a:t>
            </a:r>
            <a:r>
              <a:rPr lang="pl-PL" dirty="0"/>
              <a:t> - układ scalony, którego działanie polega na wykonywaniu instrukcji programów - jego rolę można porównać do mózgu człowieka, bez niego działanie naszego komputera nie jest możliwe. </a:t>
            </a:r>
          </a:p>
          <a:p>
            <a:pPr marL="0" indent="0">
              <a:buNone/>
            </a:pPr>
            <a:r>
              <a:rPr lang="pl-PL" dirty="0"/>
              <a:t>Procesor nadzoruje i synchronizuje pracę wszystkich urządzeń w komputerze. Oznaczany jest często skrótem angielskim CPU. </a:t>
            </a:r>
          </a:p>
          <a:p>
            <a:pPr marL="0" indent="0">
              <a:buNone/>
            </a:pPr>
            <a:r>
              <a:rPr lang="pl-PL" dirty="0"/>
              <a:t>Procesor pracuje sekwencjami, pobiera dane z pamięci i zarządza wszystkimi procesami, jakie zachodzą w komputerze. Wykonuje wszelkie działania logiczne i arytmetyczne na komputerze.</a:t>
            </a:r>
          </a:p>
          <a:p>
            <a:pPr marL="0" indent="0">
              <a:buNone/>
            </a:pPr>
            <a:r>
              <a:rPr lang="pl-PL" dirty="0"/>
              <a:t>Ważnym składnikiem procesora jest pamięć podręczna, ten rodzaj pamięci jest znacznie szybszy od pamięci RAM.</a:t>
            </a:r>
          </a:p>
          <a:p>
            <a:pPr marL="0" indent="0">
              <a:buNone/>
            </a:pPr>
            <a:r>
              <a:rPr lang="pl-PL" dirty="0"/>
              <a:t>Topowe procesory Intel i9 mogą posiadać np. 16MB pamięci CACHE</a:t>
            </a:r>
          </a:p>
        </p:txBody>
      </p:sp>
      <p:sp>
        <p:nvSpPr>
          <p:cNvPr id="3" name="Tytuł 2">
            <a:extLst>
              <a:ext uri="{FF2B5EF4-FFF2-40B4-BE49-F238E27FC236}">
                <a16:creationId xmlns:a16="http://schemas.microsoft.com/office/drawing/2014/main" id="{3BB9279E-25B4-4104-83A2-9FF99E585536}"/>
              </a:ext>
            </a:extLst>
          </p:cNvPr>
          <p:cNvSpPr>
            <a:spLocks noGrp="1"/>
          </p:cNvSpPr>
          <p:nvPr>
            <p:ph type="title"/>
          </p:nvPr>
        </p:nvSpPr>
        <p:spPr/>
        <p:txBody>
          <a:bodyPr/>
          <a:lstStyle/>
          <a:p>
            <a:r>
              <a:rPr lang="pl-PL" dirty="0"/>
              <a:t>Procesor</a:t>
            </a:r>
          </a:p>
        </p:txBody>
      </p:sp>
    </p:spTree>
    <p:extLst>
      <p:ext uri="{BB962C8B-B14F-4D97-AF65-F5344CB8AC3E}">
        <p14:creationId xmlns:p14="http://schemas.microsoft.com/office/powerpoint/2010/main" val="2664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E6E9AFC-C75A-4895-A64B-B46A46CF86E8}"/>
              </a:ext>
            </a:extLst>
          </p:cNvPr>
          <p:cNvSpPr>
            <a:spLocks noGrp="1"/>
          </p:cNvSpPr>
          <p:nvPr>
            <p:ph type="title"/>
          </p:nvPr>
        </p:nvSpPr>
        <p:spPr/>
        <p:txBody>
          <a:bodyPr/>
          <a:lstStyle/>
          <a:p>
            <a:r>
              <a:rPr lang="pl-PL" dirty="0"/>
              <a:t>Schemat blokowy procesora</a:t>
            </a:r>
          </a:p>
        </p:txBody>
      </p:sp>
      <p:pic>
        <p:nvPicPr>
          <p:cNvPr id="5" name="Obraz 4">
            <a:extLst>
              <a:ext uri="{FF2B5EF4-FFF2-40B4-BE49-F238E27FC236}">
                <a16:creationId xmlns:a16="http://schemas.microsoft.com/office/drawing/2014/main" id="{1A7C885A-7813-4D4F-8EEB-8DEA80AFED02}"/>
              </a:ext>
            </a:extLst>
          </p:cNvPr>
          <p:cNvPicPr>
            <a:picLocks noChangeAspect="1"/>
          </p:cNvPicPr>
          <p:nvPr/>
        </p:nvPicPr>
        <p:blipFill>
          <a:blip r:embed="rId2"/>
          <a:stretch>
            <a:fillRect/>
          </a:stretch>
        </p:blipFill>
        <p:spPr>
          <a:xfrm>
            <a:off x="45026" y="1028700"/>
            <a:ext cx="5562600" cy="4114800"/>
          </a:xfrm>
          <a:prstGeom prst="rect">
            <a:avLst/>
          </a:prstGeom>
        </p:spPr>
      </p:pic>
      <p:sp>
        <p:nvSpPr>
          <p:cNvPr id="7" name="pole tekstowe 6">
            <a:extLst>
              <a:ext uri="{FF2B5EF4-FFF2-40B4-BE49-F238E27FC236}">
                <a16:creationId xmlns:a16="http://schemas.microsoft.com/office/drawing/2014/main" id="{035EA373-A417-4AB4-8054-491D6B1FADF5}"/>
              </a:ext>
            </a:extLst>
          </p:cNvPr>
          <p:cNvSpPr txBox="1"/>
          <p:nvPr/>
        </p:nvSpPr>
        <p:spPr>
          <a:xfrm>
            <a:off x="5683827" y="1038236"/>
            <a:ext cx="3366655" cy="3754874"/>
          </a:xfrm>
          <a:prstGeom prst="rect">
            <a:avLst/>
          </a:prstGeom>
          <a:noFill/>
        </p:spPr>
        <p:txBody>
          <a:bodyPr wrap="square">
            <a:spAutoFit/>
          </a:bodyPr>
          <a:lstStyle/>
          <a:p>
            <a:pPr marL="285750" indent="-285750">
              <a:buFont typeface="Arial" panose="020B0604020202020204" pitchFamily="34" charset="0"/>
              <a:buChar char="•"/>
            </a:pPr>
            <a:r>
              <a:rPr lang="pl-PL" sz="1400" b="1" dirty="0"/>
              <a:t>RAM (</a:t>
            </a:r>
            <a:r>
              <a:rPr lang="pl-PL" sz="1400" b="1" dirty="0" err="1"/>
              <a:t>Random</a:t>
            </a:r>
            <a:r>
              <a:rPr lang="pl-PL" sz="1400" b="1" dirty="0"/>
              <a:t> </a:t>
            </a:r>
            <a:r>
              <a:rPr lang="pl-PL" sz="1400" b="1" dirty="0" err="1"/>
              <a:t>Acces</a:t>
            </a:r>
            <a:r>
              <a:rPr lang="pl-PL" sz="1400" b="1" dirty="0"/>
              <a:t> Memory) </a:t>
            </a:r>
            <a:r>
              <a:rPr lang="pl-PL" sz="1400" dirty="0"/>
              <a:t>– pamięć operacyjna</a:t>
            </a:r>
          </a:p>
          <a:p>
            <a:pPr marL="285750" indent="-285750">
              <a:buFont typeface="Arial" panose="020B0604020202020204" pitchFamily="34" charset="0"/>
              <a:buChar char="•"/>
            </a:pPr>
            <a:r>
              <a:rPr lang="pl-PL" sz="1400" b="1" dirty="0"/>
              <a:t>BU (Bus Unit) </a:t>
            </a:r>
            <a:r>
              <a:rPr lang="pl-PL" sz="1400" dirty="0"/>
              <a:t>– układ zarządzający magistralami</a:t>
            </a:r>
          </a:p>
          <a:p>
            <a:pPr marL="285750" indent="-285750">
              <a:buFont typeface="Arial" panose="020B0604020202020204" pitchFamily="34" charset="0"/>
              <a:buChar char="•"/>
            </a:pPr>
            <a:r>
              <a:rPr lang="pl-PL" sz="1400" b="1" dirty="0"/>
              <a:t>AU (</a:t>
            </a:r>
            <a:r>
              <a:rPr lang="pl-PL" sz="1400" b="1" dirty="0" err="1"/>
              <a:t>Addresing</a:t>
            </a:r>
            <a:r>
              <a:rPr lang="pl-PL" sz="1400" b="1" dirty="0"/>
              <a:t> Unit) </a:t>
            </a:r>
            <a:r>
              <a:rPr lang="pl-PL" sz="1400" dirty="0"/>
              <a:t>– układ obliczania adresu. Połączony jest z MMU</a:t>
            </a:r>
          </a:p>
          <a:p>
            <a:pPr marL="285750" indent="-285750">
              <a:buFont typeface="Arial" panose="020B0604020202020204" pitchFamily="34" charset="0"/>
              <a:buChar char="•"/>
            </a:pPr>
            <a:r>
              <a:rPr lang="pl-PL" sz="1400" b="1" dirty="0"/>
              <a:t>MMU (Memory Management Unit) </a:t>
            </a:r>
            <a:r>
              <a:rPr lang="pl-PL" sz="1400" dirty="0"/>
              <a:t>układem zarządzania pamięcią</a:t>
            </a:r>
          </a:p>
          <a:p>
            <a:pPr marL="285750" indent="-285750">
              <a:buFont typeface="Arial" panose="020B0604020202020204" pitchFamily="34" charset="0"/>
              <a:buChar char="•"/>
            </a:pPr>
            <a:r>
              <a:rPr lang="pl-PL" sz="1400" b="1" dirty="0"/>
              <a:t>IU (</a:t>
            </a:r>
            <a:r>
              <a:rPr lang="pl-PL" sz="1400" b="1" dirty="0" err="1"/>
              <a:t>Instruction</a:t>
            </a:r>
            <a:r>
              <a:rPr lang="pl-PL" sz="1400" b="1" dirty="0"/>
              <a:t> Unit) </a:t>
            </a:r>
            <a:r>
              <a:rPr lang="pl-PL" sz="1400" dirty="0"/>
              <a:t>– dekoder instrukcji</a:t>
            </a:r>
          </a:p>
          <a:p>
            <a:pPr marL="285750" indent="-285750">
              <a:buFont typeface="Arial" panose="020B0604020202020204" pitchFamily="34" charset="0"/>
              <a:buChar char="•"/>
            </a:pPr>
            <a:r>
              <a:rPr lang="pl-PL" sz="1400" b="1" dirty="0"/>
              <a:t>EU (</a:t>
            </a:r>
            <a:r>
              <a:rPr lang="pl-PL" sz="1400" b="1" dirty="0" err="1"/>
              <a:t>Execution</a:t>
            </a:r>
            <a:r>
              <a:rPr lang="pl-PL" sz="1400" b="1" dirty="0"/>
              <a:t> Unit) </a:t>
            </a:r>
            <a:r>
              <a:rPr lang="pl-PL" sz="1400" dirty="0"/>
              <a:t>– moduł wykonawczy. Zawiera ALU oraz FPU</a:t>
            </a:r>
          </a:p>
          <a:p>
            <a:pPr marL="285750" indent="-285750">
              <a:buFont typeface="Arial" panose="020B0604020202020204" pitchFamily="34" charset="0"/>
              <a:buChar char="•"/>
            </a:pPr>
            <a:r>
              <a:rPr lang="pl-PL" sz="1400" b="1" dirty="0"/>
              <a:t>ALU (</a:t>
            </a:r>
            <a:r>
              <a:rPr lang="pl-PL" sz="1400" b="1" dirty="0" err="1"/>
              <a:t>Aritmetic-Logic</a:t>
            </a:r>
            <a:r>
              <a:rPr lang="pl-PL" sz="1400" b="1" dirty="0"/>
              <a:t> Unit) </a:t>
            </a:r>
            <a:r>
              <a:rPr lang="pl-PL" sz="1400" dirty="0"/>
              <a:t>– jednostka arytmetyczno-logiczna</a:t>
            </a:r>
          </a:p>
          <a:p>
            <a:pPr marL="285750" indent="-285750">
              <a:buFont typeface="Arial" panose="020B0604020202020204" pitchFamily="34" charset="0"/>
              <a:buChar char="•"/>
            </a:pPr>
            <a:r>
              <a:rPr lang="pl-PL" sz="1400" b="1" dirty="0"/>
              <a:t>FPU (</a:t>
            </a:r>
            <a:r>
              <a:rPr lang="pl-PL" sz="1400" b="1" dirty="0" err="1"/>
              <a:t>Floating</a:t>
            </a:r>
            <a:r>
              <a:rPr lang="pl-PL" sz="1400" b="1" dirty="0"/>
              <a:t> Point Unit) </a:t>
            </a:r>
            <a:r>
              <a:rPr lang="pl-PL" sz="1400" dirty="0"/>
              <a:t>– jednostka zmiennoprzecinkowa</a:t>
            </a:r>
          </a:p>
        </p:txBody>
      </p:sp>
    </p:spTree>
    <p:extLst>
      <p:ext uri="{BB962C8B-B14F-4D97-AF65-F5344CB8AC3E}">
        <p14:creationId xmlns:p14="http://schemas.microsoft.com/office/powerpoint/2010/main" val="880605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FEF84EF-87D1-4ABC-A4A1-6C005D0C9279}"/>
              </a:ext>
            </a:extLst>
          </p:cNvPr>
          <p:cNvSpPr>
            <a:spLocks noGrp="1"/>
          </p:cNvSpPr>
          <p:nvPr>
            <p:ph type="body" sz="quarter" idx="27"/>
          </p:nvPr>
        </p:nvSpPr>
        <p:spPr/>
        <p:txBody>
          <a:bodyPr/>
          <a:lstStyle/>
          <a:p>
            <a:pPr marL="0" indent="0">
              <a:buNone/>
            </a:pPr>
            <a:r>
              <a:rPr lang="pl-PL" dirty="0"/>
              <a:t>Kluczem do działania całości i współpracy między tymi elementami jest zegar. Steruje on wszystkimi częściami składowymi procesora, dostarczając do nich sygnał elektryczny o określonej częstotliwości taktowania. Podstawowa, jednostkowa operacja wykonywana jest za każdym razem, kiedy dotrze do nich impuls taktujący. Im wyższa częstotliwość, tym szybciej wykonywane mogą być te operacje. Procesor taktowany zegarem o częstotliwości np. 1 GHz wykonuje miliard operacji na sekundę. To stąd wynika jeden z podstawowych parametrów opisujących CPU, którymi zazwyczaj kierujemy się wybierając nowy sprzęt. Współcześnie procesory taktowane są zegarami przekraczającymi 4 GHz. Wzrost tego czynnika nie jest już tak widoczny w kolejnych generacjach procesorów zresztą nie jest to jedyny czynnik, który wyznacza wydajność konkretnego układu. Obecnie wzrost szybkości obliczeń uzyskuje się dzięki zwiększaniu liczby tranzystorów i ilości rdzeni w procesorach.</a:t>
            </a:r>
          </a:p>
        </p:txBody>
      </p:sp>
      <p:sp>
        <p:nvSpPr>
          <p:cNvPr id="3" name="Tytuł 2">
            <a:extLst>
              <a:ext uri="{FF2B5EF4-FFF2-40B4-BE49-F238E27FC236}">
                <a16:creationId xmlns:a16="http://schemas.microsoft.com/office/drawing/2014/main" id="{BB739AE0-09D1-4C32-B0D1-D9A356E823EC}"/>
              </a:ext>
            </a:extLst>
          </p:cNvPr>
          <p:cNvSpPr>
            <a:spLocks noGrp="1"/>
          </p:cNvSpPr>
          <p:nvPr>
            <p:ph type="title"/>
          </p:nvPr>
        </p:nvSpPr>
        <p:spPr/>
        <p:txBody>
          <a:bodyPr/>
          <a:lstStyle/>
          <a:p>
            <a:r>
              <a:rPr lang="pl-PL" dirty="0"/>
              <a:t>CPU</a:t>
            </a:r>
          </a:p>
        </p:txBody>
      </p:sp>
    </p:spTree>
    <p:extLst>
      <p:ext uri="{BB962C8B-B14F-4D97-AF65-F5344CB8AC3E}">
        <p14:creationId xmlns:p14="http://schemas.microsoft.com/office/powerpoint/2010/main" val="297541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6008B40-B56A-4DED-BC2F-94D0559EDC3D}"/>
              </a:ext>
            </a:extLst>
          </p:cNvPr>
          <p:cNvSpPr>
            <a:spLocks noGrp="1"/>
          </p:cNvSpPr>
          <p:nvPr>
            <p:ph type="body" sz="quarter" idx="27"/>
          </p:nvPr>
        </p:nvSpPr>
        <p:spPr>
          <a:xfrm>
            <a:off x="457200" y="853640"/>
            <a:ext cx="8235950" cy="4172104"/>
          </a:xfrm>
        </p:spPr>
        <p:txBody>
          <a:bodyPr/>
          <a:lstStyle/>
          <a:p>
            <a:pPr marL="0" indent="0">
              <a:buNone/>
            </a:pPr>
            <a:r>
              <a:rPr lang="pl-PL" dirty="0"/>
              <a:t>W języku C++ do alokowania pamięci na stercie służy operator </a:t>
            </a:r>
            <a:r>
              <a:rPr lang="pl-PL" b="1" dirty="0" err="1"/>
              <a:t>new</a:t>
            </a:r>
            <a:r>
              <a:rPr lang="pl-PL" dirty="0"/>
              <a:t>, a do zwalniania - </a:t>
            </a:r>
            <a:r>
              <a:rPr lang="pl-PL" b="1" dirty="0" err="1"/>
              <a:t>delete</a:t>
            </a:r>
            <a:r>
              <a:rPr lang="pl-PL" dirty="0"/>
              <a:t>. </a:t>
            </a:r>
          </a:p>
          <a:p>
            <a:pPr marL="0" indent="0">
              <a:buNone/>
            </a:pPr>
            <a:r>
              <a:rPr lang="pl-PL" dirty="0"/>
              <a:t>W C można również stosować funkcje </a:t>
            </a:r>
            <a:r>
              <a:rPr lang="pl-PL" b="1" dirty="0" err="1"/>
              <a:t>malloc</a:t>
            </a:r>
            <a:r>
              <a:rPr lang="pl-PL" dirty="0"/>
              <a:t> i </a:t>
            </a:r>
            <a:r>
              <a:rPr lang="pl-PL" b="1" dirty="0" err="1"/>
              <a:t>free</a:t>
            </a:r>
            <a:r>
              <a:rPr lang="pl-PL" dirty="0"/>
              <a:t>, jednak należy być ostrożnym. </a:t>
            </a:r>
          </a:p>
          <a:p>
            <a:pPr marL="0" indent="0">
              <a:buNone/>
            </a:pPr>
            <a:r>
              <a:rPr lang="pl-PL" dirty="0"/>
              <a:t>Najczęstszym błędem jest mieszanie operatorów </a:t>
            </a:r>
            <a:r>
              <a:rPr lang="pl-PL" dirty="0" err="1"/>
              <a:t>new</a:t>
            </a:r>
            <a:r>
              <a:rPr lang="pl-PL" dirty="0"/>
              <a:t> i </a:t>
            </a:r>
            <a:r>
              <a:rPr lang="pl-PL" dirty="0" err="1"/>
              <a:t>delete</a:t>
            </a:r>
            <a:r>
              <a:rPr lang="pl-PL" dirty="0"/>
              <a:t> z funkcjami </a:t>
            </a:r>
            <a:r>
              <a:rPr lang="pl-PL" dirty="0" err="1"/>
              <a:t>malloc</a:t>
            </a:r>
            <a:r>
              <a:rPr lang="pl-PL" dirty="0"/>
              <a:t> i </a:t>
            </a:r>
            <a:r>
              <a:rPr lang="pl-PL" dirty="0" err="1"/>
              <a:t>free</a:t>
            </a:r>
            <a:r>
              <a:rPr lang="pl-PL" dirty="0"/>
              <a:t>, np. zwalnianie pamięci zaalokowanej przez </a:t>
            </a:r>
            <a:r>
              <a:rPr lang="pl-PL" dirty="0" err="1"/>
              <a:t>new</a:t>
            </a:r>
            <a:r>
              <a:rPr lang="pl-PL" dirty="0"/>
              <a:t> przy pomocy </a:t>
            </a:r>
            <a:r>
              <a:rPr lang="pl-PL" dirty="0" err="1"/>
              <a:t>free</a:t>
            </a:r>
            <a:r>
              <a:rPr lang="pl-PL" dirty="0"/>
              <a:t>. </a:t>
            </a:r>
          </a:p>
          <a:p>
            <a:pPr marL="0" indent="0">
              <a:buNone/>
            </a:pPr>
            <a:r>
              <a:rPr lang="pl-PL" dirty="0"/>
              <a:t>Styl języka C</a:t>
            </a:r>
          </a:p>
          <a:p>
            <a:pPr marL="400050" lvl="1" indent="0">
              <a:buNone/>
            </a:pPr>
            <a:r>
              <a:rPr lang="en-US" b="1" dirty="0"/>
              <a:t>int *</a:t>
            </a:r>
            <a:r>
              <a:rPr lang="en-US" b="1" dirty="0" err="1"/>
              <a:t>wektor</a:t>
            </a:r>
            <a:r>
              <a:rPr lang="en-US" b="1" dirty="0"/>
              <a:t> = (int*) malloc (</a:t>
            </a:r>
            <a:r>
              <a:rPr lang="en-US" b="1" dirty="0" err="1"/>
              <a:t>sizeof</a:t>
            </a:r>
            <a:r>
              <a:rPr lang="en-US" b="1" dirty="0"/>
              <a:t>(int)*10);</a:t>
            </a:r>
          </a:p>
          <a:p>
            <a:pPr marL="400050" lvl="1" indent="0">
              <a:buNone/>
            </a:pPr>
            <a:r>
              <a:rPr lang="en-US" b="1" dirty="0"/>
              <a:t>free (</a:t>
            </a:r>
            <a:r>
              <a:rPr lang="en-US" b="1" dirty="0" err="1"/>
              <a:t>wektor</a:t>
            </a:r>
            <a:r>
              <a:rPr lang="en-US" b="1" dirty="0"/>
              <a:t>);</a:t>
            </a:r>
            <a:endParaRPr lang="pl-PL" b="1" dirty="0"/>
          </a:p>
          <a:p>
            <a:pPr marL="0" indent="0">
              <a:buNone/>
            </a:pPr>
            <a:r>
              <a:rPr lang="pl-PL" dirty="0"/>
              <a:t>Styl języka C++</a:t>
            </a:r>
          </a:p>
          <a:p>
            <a:pPr marL="400050" lvl="1" indent="0">
              <a:buNone/>
            </a:pPr>
            <a:r>
              <a:rPr lang="pl-PL" b="1" dirty="0" err="1"/>
              <a:t>int</a:t>
            </a:r>
            <a:r>
              <a:rPr lang="pl-PL" b="1" dirty="0"/>
              <a:t> *wektor = </a:t>
            </a:r>
            <a:r>
              <a:rPr lang="pl-PL" b="1" dirty="0" err="1"/>
              <a:t>new</a:t>
            </a:r>
            <a:r>
              <a:rPr lang="pl-PL" b="1" dirty="0"/>
              <a:t> </a:t>
            </a:r>
            <a:r>
              <a:rPr lang="pl-PL" b="1" dirty="0" err="1"/>
              <a:t>int</a:t>
            </a:r>
            <a:r>
              <a:rPr lang="pl-PL" b="1" dirty="0"/>
              <a:t>[10];</a:t>
            </a:r>
          </a:p>
          <a:p>
            <a:pPr marL="400050" lvl="1" indent="0">
              <a:buNone/>
            </a:pPr>
            <a:r>
              <a:rPr lang="pl-PL" b="1" dirty="0" err="1"/>
              <a:t>delete</a:t>
            </a:r>
            <a:r>
              <a:rPr lang="pl-PL" b="1" dirty="0"/>
              <a:t> [] wektor;</a:t>
            </a:r>
          </a:p>
        </p:txBody>
      </p:sp>
      <p:sp>
        <p:nvSpPr>
          <p:cNvPr id="3" name="Tytuł 2">
            <a:extLst>
              <a:ext uri="{FF2B5EF4-FFF2-40B4-BE49-F238E27FC236}">
                <a16:creationId xmlns:a16="http://schemas.microsoft.com/office/drawing/2014/main" id="{DCFA08EF-3CF2-4883-8872-5E7B937F53B2}"/>
              </a:ext>
            </a:extLst>
          </p:cNvPr>
          <p:cNvSpPr>
            <a:spLocks noGrp="1"/>
          </p:cNvSpPr>
          <p:nvPr>
            <p:ph type="title"/>
          </p:nvPr>
        </p:nvSpPr>
        <p:spPr/>
        <p:txBody>
          <a:bodyPr/>
          <a:lstStyle/>
          <a:p>
            <a:r>
              <a:rPr lang="pl-PL" dirty="0"/>
              <a:t>Język C++ - zarządzanie pamięcią</a:t>
            </a:r>
          </a:p>
        </p:txBody>
      </p:sp>
    </p:spTree>
    <p:extLst>
      <p:ext uri="{BB962C8B-B14F-4D97-AF65-F5344CB8AC3E}">
        <p14:creationId xmlns:p14="http://schemas.microsoft.com/office/powerpoint/2010/main" val="159886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4E8587E-26E8-4AD8-8D7D-1F07BD742E5B}"/>
              </a:ext>
            </a:extLst>
          </p:cNvPr>
          <p:cNvSpPr>
            <a:spLocks noGrp="1"/>
          </p:cNvSpPr>
          <p:nvPr>
            <p:ph type="title"/>
          </p:nvPr>
        </p:nvSpPr>
        <p:spPr/>
        <p:txBody>
          <a:bodyPr/>
          <a:lstStyle/>
          <a:p>
            <a:r>
              <a:rPr lang="pl-PL" dirty="0"/>
              <a:t>Operacje na plikach</a:t>
            </a:r>
          </a:p>
        </p:txBody>
      </p:sp>
      <p:sp>
        <p:nvSpPr>
          <p:cNvPr id="4" name="Rectangle 1">
            <a:extLst>
              <a:ext uri="{FF2B5EF4-FFF2-40B4-BE49-F238E27FC236}">
                <a16:creationId xmlns:a16="http://schemas.microsoft.com/office/drawing/2014/main" id="{D4EE3D0B-9F0D-4324-B83A-6C836F390E45}"/>
              </a:ext>
            </a:extLst>
          </p:cNvPr>
          <p:cNvSpPr>
            <a:spLocks noChangeArrowheads="1"/>
          </p:cNvSpPr>
          <p:nvPr/>
        </p:nvSpPr>
        <p:spPr bwMode="auto">
          <a:xfrm>
            <a:off x="46800" y="821324"/>
            <a:ext cx="9050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pl-PL" dirty="0"/>
              <a:t>Zapis i odczyt danych tekstowych: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chemeClr val="tx1"/>
                </a:solidFill>
                <a:effectLst/>
                <a:latin typeface="Arial" panose="020B0604020202020204" pitchFamily="34" charset="0"/>
              </a:rPr>
              <a:t>fstream</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a:ln>
                  <a:noFill/>
                </a:ln>
                <a:solidFill>
                  <a:srgbClr val="800080"/>
                </a:solidFill>
                <a:effectLst/>
                <a:latin typeface="Arial" panose="020B0604020202020204" pitchFamily="34" charset="0"/>
              </a:rPr>
              <a:t>file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1" i="1" u="none" strike="noStrike" cap="none" normalizeH="0" baseline="0" dirty="0">
                <a:ln>
                  <a:noFill/>
                </a:ln>
                <a:solidFill>
                  <a:srgbClr val="FF00FF"/>
                </a:solidFill>
                <a:effectLst/>
                <a:latin typeface="Arial" panose="020B0604020202020204" pitchFamily="34" charset="0"/>
              </a:rPr>
              <a:t>"file.txt"</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ścieżka do otwieranego pliku (w tym przypadku względna)</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chemeClr val="tx1"/>
                </a:solidFill>
                <a:effectLst/>
                <a:latin typeface="Arial" panose="020B0604020202020204" pitchFamily="34" charset="0"/>
              </a:rPr>
              <a:t>std</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ios_base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out </a:t>
            </a:r>
            <a:r>
              <a:rPr kumimoji="0" lang="pl-PL" altLang="pl-PL" sz="1800" b="1" i="1" u="none" strike="noStrike" cap="none" normalizeH="0" baseline="0" dirty="0">
                <a:ln>
                  <a:noFill/>
                </a:ln>
                <a:solidFill>
                  <a:srgbClr val="008000"/>
                </a:solidFill>
                <a:effectLst/>
                <a:latin typeface="Arial" panose="020B0604020202020204" pitchFamily="34" charset="0"/>
              </a:rPr>
              <a:t>// tryb otwarcia do zapisu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a:t>
            </a:r>
            <a:r>
              <a:rPr kumimoji="0" lang="pl-PL" altLang="pl-PL" sz="1800" b="1" i="1" u="none" strike="noStrike" cap="none" normalizeH="0" baseline="0" dirty="0" err="1">
                <a:ln>
                  <a:noFill/>
                </a:ln>
                <a:solidFill>
                  <a:srgbClr val="008000"/>
                </a:solidFill>
                <a:effectLst/>
                <a:latin typeface="Arial" panose="020B0604020202020204" pitchFamily="34" charset="0"/>
              </a:rPr>
              <a:t>utworznie</a:t>
            </a:r>
            <a:r>
              <a:rPr kumimoji="0" lang="pl-PL" altLang="pl-PL" sz="1800" b="1" i="1" u="none" strike="noStrike" cap="none" normalizeH="0" baseline="0" dirty="0">
                <a:ln>
                  <a:noFill/>
                </a:ln>
                <a:solidFill>
                  <a:srgbClr val="008000"/>
                </a:solidFill>
                <a:effectLst/>
                <a:latin typeface="Arial" panose="020B0604020202020204" pitchFamily="34" charset="0"/>
              </a:rPr>
              <a:t> obiektu typu </a:t>
            </a:r>
            <a:r>
              <a:rPr kumimoji="0" lang="pl-PL" altLang="pl-PL" sz="1800" b="1" i="1" u="none" strike="noStrike" cap="none" normalizeH="0" baseline="0" dirty="0" err="1">
                <a:ln>
                  <a:noFill/>
                </a:ln>
                <a:solidFill>
                  <a:srgbClr val="008000"/>
                </a:solidFill>
                <a:effectLst/>
                <a:latin typeface="Arial" panose="020B0604020202020204" pitchFamily="34" charset="0"/>
              </a:rPr>
              <a:t>fstream</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rgbClr val="FF0000"/>
                </a:solidFill>
                <a:effectLst/>
                <a:latin typeface="Arial" panose="020B0604020202020204" pitchFamily="34" charset="0"/>
              </a:rPr>
              <a:t>if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is_open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metoda </a:t>
            </a:r>
            <a:r>
              <a:rPr kumimoji="0" lang="pl-PL" altLang="pl-PL" sz="1800" b="1" i="1" u="none" strike="noStrike" cap="none" normalizeH="0" baseline="0" dirty="0" err="1">
                <a:ln>
                  <a:noFill/>
                </a:ln>
                <a:solidFill>
                  <a:srgbClr val="008000"/>
                </a:solidFill>
                <a:effectLst/>
                <a:latin typeface="Arial" panose="020B0604020202020204" pitchFamily="34" charset="0"/>
              </a:rPr>
              <a:t>is_open</a:t>
            </a:r>
            <a:r>
              <a:rPr kumimoji="0" lang="pl-PL" altLang="pl-PL" sz="1800" b="1" i="1" u="none" strike="noStrike" cap="none" normalizeH="0" baseline="0" dirty="0">
                <a:ln>
                  <a:noFill/>
                </a:ln>
                <a:solidFill>
                  <a:srgbClr val="008000"/>
                </a:solidFill>
                <a:effectLst/>
                <a:latin typeface="Arial" panose="020B0604020202020204" pitchFamily="34" charset="0"/>
              </a:rPr>
              <a:t>() sprawdza, czy plik rzeczywiście został otwarty (równie dobrze można użyć metody .</a:t>
            </a:r>
            <a:r>
              <a:rPr kumimoji="0" lang="pl-PL" altLang="pl-PL" sz="1800" b="1" i="1" u="none" strike="noStrike" cap="none" normalizeH="0" baseline="0" dirty="0" err="1">
                <a:ln>
                  <a:noFill/>
                </a:ln>
                <a:solidFill>
                  <a:srgbClr val="008000"/>
                </a:solidFill>
                <a:effectLst/>
                <a:latin typeface="Arial" panose="020B0604020202020204" pitchFamily="34" charset="0"/>
              </a:rPr>
              <a:t>good</a:t>
            </a:r>
            <a:r>
              <a:rPr kumimoji="0" lang="pl-PL" altLang="pl-PL" sz="1800" b="1" i="1" u="none" strike="noStrike" cap="none" normalizeH="0" baseline="0" dirty="0">
                <a:ln>
                  <a:noFill/>
                </a:ln>
                <a:solidFill>
                  <a:srgbClr val="008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rgbClr val="FF0000"/>
                </a:solidFill>
                <a:effectLst/>
                <a:latin typeface="Arial" panose="020B0604020202020204" pitchFamily="34" charset="0"/>
              </a:rPr>
              <a:t>for(</a:t>
            </a:r>
            <a:r>
              <a:rPr kumimoji="0" lang="pl-PL" altLang="pl-PL" sz="1800" b="0" i="0" u="none" strike="noStrike" cap="none" normalizeH="0" baseline="0" dirty="0" err="1">
                <a:ln>
                  <a:noFill/>
                </a:ln>
                <a:solidFill>
                  <a:srgbClr val="0000FF"/>
                </a:solidFill>
                <a:effectLst/>
                <a:latin typeface="Arial" panose="020B0604020202020204" pitchFamily="34" charset="0"/>
              </a:rPr>
              <a:t>int</a:t>
            </a:r>
            <a:r>
              <a:rPr kumimoji="0" lang="pl-PL" altLang="pl-PL" sz="1800" b="0" i="0" u="none" strike="noStrike" cap="none" normalizeH="0" baseline="0" dirty="0">
                <a:ln>
                  <a:noFill/>
                </a:ln>
                <a:solidFill>
                  <a:schemeClr val="tx1"/>
                </a:solidFill>
                <a:effectLst/>
                <a:latin typeface="Arial" panose="020B0604020202020204" pitchFamily="34" charset="0"/>
              </a:rPr>
              <a:t> i </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0</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i </a:t>
            </a:r>
            <a:r>
              <a:rPr kumimoji="0" lang="pl-PL" altLang="pl-PL" sz="1800" b="0" i="0" u="none" strike="noStrike" cap="none" normalizeH="0" baseline="0" dirty="0">
                <a:ln>
                  <a:noFill/>
                </a:ln>
                <a:solidFill>
                  <a:srgbClr val="FF0000"/>
                </a:solidFill>
                <a:effectLst/>
                <a:latin typeface="Arial" panose="020B0604020202020204" pitchFamily="34" charset="0"/>
              </a:rPr>
              <a:t>&lt;</a:t>
            </a:r>
            <a:r>
              <a:rPr kumimoji="0" lang="pl-PL" altLang="pl-PL" sz="1800" b="0" i="0" u="none" strike="noStrike" cap="none" normalizeH="0" baseline="0" dirty="0">
                <a:ln>
                  <a:noFill/>
                </a:ln>
                <a:solidFill>
                  <a:schemeClr val="tx1"/>
                </a:solidFill>
                <a:effectLst/>
                <a:latin typeface="Arial" panose="020B0604020202020204" pitchFamily="34" charset="0"/>
              </a:rPr>
              <a:t> 10</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i</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od 0 do 9</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file </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FF00FF"/>
                </a:solidFill>
                <a:effectLst/>
                <a:latin typeface="Arial" panose="020B0604020202020204" pitchFamily="34" charset="0"/>
              </a:rPr>
              <a:t>"Tekst "</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a:ln>
                  <a:noFill/>
                </a:ln>
                <a:solidFill>
                  <a:schemeClr val="tx1"/>
                </a:solidFill>
                <a:effectLst/>
                <a:latin typeface="Arial" panose="020B0604020202020204" pitchFamily="34" charset="0"/>
              </a:rPr>
              <a:t>i </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1</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endl</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zapis tekstu z znakiem nowej linii na końcu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close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zamykanie pliku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13387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Wskaźniki</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Pamięć operacyjna i procesor</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Operacje na plikach</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Programowanie obiektowe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Szablony C++</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Analiza błędu</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err="1"/>
              <a:t>Wielomodułowość</a:t>
            </a:r>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Zastosowania języka C++</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E2B5892-4242-4057-BF83-18E2267A2D24}"/>
              </a:ext>
            </a:extLst>
          </p:cNvPr>
          <p:cNvSpPr>
            <a:spLocks noGrp="1"/>
          </p:cNvSpPr>
          <p:nvPr>
            <p:ph type="title"/>
          </p:nvPr>
        </p:nvSpPr>
        <p:spPr/>
        <p:txBody>
          <a:bodyPr/>
          <a:lstStyle/>
          <a:p>
            <a:r>
              <a:rPr lang="pl-PL" dirty="0"/>
              <a:t>Operacje na plikach</a:t>
            </a:r>
          </a:p>
        </p:txBody>
      </p:sp>
      <p:sp>
        <p:nvSpPr>
          <p:cNvPr id="4" name="Rectangle 1">
            <a:extLst>
              <a:ext uri="{FF2B5EF4-FFF2-40B4-BE49-F238E27FC236}">
                <a16:creationId xmlns:a16="http://schemas.microsoft.com/office/drawing/2014/main" id="{2F439490-389F-4060-B2A7-53F2AF7E222F}"/>
              </a:ext>
            </a:extLst>
          </p:cNvPr>
          <p:cNvSpPr>
            <a:spLocks noChangeArrowheads="1"/>
          </p:cNvSpPr>
          <p:nvPr/>
        </p:nvSpPr>
        <p:spPr bwMode="auto">
          <a:xfrm>
            <a:off x="176645" y="1028112"/>
            <a:ext cx="859295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open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1" i="1" u="none" strike="noStrike" cap="none" normalizeH="0" baseline="0" dirty="0">
                <a:ln>
                  <a:noFill/>
                </a:ln>
                <a:solidFill>
                  <a:srgbClr val="FF00FF"/>
                </a:solidFill>
                <a:effectLst/>
                <a:latin typeface="Arial" panose="020B0604020202020204" pitchFamily="34" charset="0"/>
              </a:rPr>
              <a:t>"file.txt"</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std</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ios_base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in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otwarcie tego samego pliku w trybie do odczytu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FF0000"/>
                </a:solidFill>
                <a:effectLst/>
                <a:latin typeface="Arial" panose="020B0604020202020204" pitchFamily="34" charset="0"/>
              </a:rPr>
              <a:t>if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is_open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jeżeli otwarte</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rgbClr val="0000FF"/>
                </a:solidFill>
                <a:effectLst/>
                <a:latin typeface="Arial" panose="020B0604020202020204" pitchFamily="34" charset="0"/>
              </a:rPr>
              <a:t>char</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buffor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255</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bufor danych</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800080"/>
                </a:solidFill>
                <a:effectLst/>
                <a:latin typeface="Arial" panose="020B0604020202020204" pitchFamily="34" charset="0"/>
              </a:rPr>
              <a:t>while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eof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dopóki nie osiągnięto końca pliku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getline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buffor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rgbClr val="800080"/>
                </a:solidFill>
                <a:effectLst/>
                <a:latin typeface="Arial" panose="020B0604020202020204" pitchFamily="34" charset="0"/>
              </a:rPr>
              <a:t>sizeof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buffor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 </a:t>
            </a:r>
            <a:r>
              <a:rPr kumimoji="0" lang="pl-PL" altLang="pl-PL" sz="1800" b="0" i="0" u="none" strike="noStrike" cap="none" normalizeH="0" baseline="0" dirty="0" err="1">
                <a:ln>
                  <a:noFill/>
                </a:ln>
                <a:solidFill>
                  <a:srgbClr val="800080"/>
                </a:solidFill>
                <a:effectLst/>
                <a:latin typeface="Arial" panose="020B0604020202020204" pitchFamily="34" charset="0"/>
              </a:rPr>
              <a:t>sizeof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rgbClr val="0000FF"/>
                </a:solidFill>
                <a:effectLst/>
                <a:latin typeface="Arial" panose="020B0604020202020204" pitchFamily="34" charset="0"/>
              </a:rPr>
              <a:t>char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wczytywanie linii tekstu z pliku (do znaku końca linii)</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0000FF"/>
                </a:solidFill>
                <a:effectLst/>
                <a:latin typeface="Arial" panose="020B0604020202020204" pitchFamily="34" charset="0"/>
              </a:rPr>
              <a:t>cout</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buffor</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endl</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endl</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wyświetlanie tekstu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close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zamykaj plik</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2561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636E02A-C4BD-433D-85DD-2AE4E06246D1}"/>
              </a:ext>
            </a:extLst>
          </p:cNvPr>
          <p:cNvSpPr>
            <a:spLocks noGrp="1"/>
          </p:cNvSpPr>
          <p:nvPr>
            <p:ph type="title"/>
          </p:nvPr>
        </p:nvSpPr>
        <p:spPr/>
        <p:txBody>
          <a:bodyPr/>
          <a:lstStyle/>
          <a:p>
            <a:endParaRPr lang="pl-PL"/>
          </a:p>
        </p:txBody>
      </p:sp>
      <p:sp>
        <p:nvSpPr>
          <p:cNvPr id="6" name="Rectangle 1">
            <a:extLst>
              <a:ext uri="{FF2B5EF4-FFF2-40B4-BE49-F238E27FC236}">
                <a16:creationId xmlns:a16="http://schemas.microsoft.com/office/drawing/2014/main" id="{950C6323-554B-4554-B18F-6DBE31092F13}"/>
              </a:ext>
            </a:extLst>
          </p:cNvPr>
          <p:cNvSpPr>
            <a:spLocks noChangeArrowheads="1"/>
          </p:cNvSpPr>
          <p:nvPr/>
        </p:nvSpPr>
        <p:spPr bwMode="auto">
          <a:xfrm>
            <a:off x="654628" y="1152850"/>
            <a:ext cx="728402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open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1" i="1" u="none" strike="noStrike" cap="none" normalizeH="0" baseline="0" dirty="0">
                <a:ln>
                  <a:noFill/>
                </a:ln>
                <a:solidFill>
                  <a:srgbClr val="FF00FF"/>
                </a:solidFill>
                <a:effectLst/>
                <a:latin typeface="Arial" panose="020B0604020202020204" pitchFamily="34" charset="0"/>
              </a:rPr>
              <a:t>"file.txt"</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std</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ios_base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in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otwarcie tego samego pliku w trybie do odczytu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FF0000"/>
                </a:solidFill>
                <a:effectLst/>
                <a:latin typeface="Arial" panose="020B0604020202020204" pitchFamily="34" charset="0"/>
              </a:rPr>
              <a:t>if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is_open</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jeżeli otwarte</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string </a:t>
            </a:r>
            <a:r>
              <a:rPr kumimoji="0" lang="pl-PL" altLang="pl-PL" sz="1800" b="0" i="0" u="none" strike="noStrike" cap="none" normalizeH="0" baseline="0" dirty="0" err="1">
                <a:ln>
                  <a:noFill/>
                </a:ln>
                <a:solidFill>
                  <a:schemeClr val="tx1"/>
                </a:solidFill>
                <a:effectLst/>
                <a:latin typeface="Arial" panose="020B0604020202020204" pitchFamily="34" charset="0"/>
              </a:rPr>
              <a:t>str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bufor danych</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800080"/>
                </a:solidFill>
                <a:effectLst/>
                <a:latin typeface="Arial" panose="020B0604020202020204" pitchFamily="34" charset="0"/>
              </a:rPr>
              <a:t>while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a:t>
            </a: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eof</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dopóki nie osiągnięto końca pliku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800080"/>
                </a:solidFill>
                <a:effectLst/>
                <a:latin typeface="Arial" panose="020B0604020202020204" pitchFamily="34" charset="0"/>
              </a:rPr>
              <a:t>getline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file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str</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wczytywanie linii </a:t>
            </a:r>
            <a:r>
              <a:rPr kumimoji="0" lang="pl-PL" altLang="pl-PL" sz="1800" b="1" i="1" u="none" strike="noStrike" cap="none" normalizeH="0" baseline="0" dirty="0" err="1">
                <a:ln>
                  <a:noFill/>
                </a:ln>
                <a:solidFill>
                  <a:srgbClr val="008000"/>
                </a:solidFill>
                <a:effectLst/>
                <a:latin typeface="Arial" panose="020B0604020202020204" pitchFamily="34" charset="0"/>
              </a:rPr>
              <a:t>tesktu</a:t>
            </a:r>
            <a:r>
              <a:rPr kumimoji="0" lang="pl-PL" altLang="pl-PL" sz="1800" b="1" i="1" u="none" strike="noStrike" cap="none" normalizeH="0" baseline="0" dirty="0">
                <a:ln>
                  <a:noFill/>
                </a:ln>
                <a:solidFill>
                  <a:srgbClr val="008000"/>
                </a:solidFill>
                <a:effectLst/>
                <a:latin typeface="Arial" panose="020B0604020202020204" pitchFamily="34" charset="0"/>
              </a:rPr>
              <a:t> z pliku (do znaku końca linii) do zmiennej typu string</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rgbClr val="0000FF"/>
                </a:solidFill>
                <a:effectLst/>
                <a:latin typeface="Arial" panose="020B0604020202020204" pitchFamily="34" charset="0"/>
              </a:rPr>
              <a:t>cout</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str</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endl</a:t>
            </a:r>
            <a:r>
              <a:rPr kumimoji="0" lang="pl-PL" altLang="pl-PL" sz="1800" b="0" i="0" u="none" strike="noStrike" cap="none" normalizeH="0" baseline="0" dirty="0">
                <a:ln>
                  <a:noFill/>
                </a:ln>
                <a:solidFill>
                  <a:srgbClr val="FF0000"/>
                </a:solidFill>
                <a:effectLst/>
                <a:latin typeface="Arial" panose="020B0604020202020204" pitchFamily="34" charset="0"/>
              </a:rPr>
              <a:t>&lt;&lt;</a:t>
            </a:r>
            <a:r>
              <a:rPr kumimoji="0" lang="pl-PL" altLang="pl-PL" sz="1800" b="0" i="0" u="none" strike="noStrike" cap="none" normalizeH="0" baseline="0" dirty="0" err="1">
                <a:ln>
                  <a:noFill/>
                </a:ln>
                <a:solidFill>
                  <a:schemeClr val="tx1"/>
                </a:solidFill>
                <a:effectLst/>
                <a:latin typeface="Arial" panose="020B0604020202020204" pitchFamily="34" charset="0"/>
              </a:rPr>
              <a:t>endl</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wyświetlanie tekstu</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file</a:t>
            </a:r>
            <a:r>
              <a:rPr kumimoji="0" lang="pl-PL" altLang="pl-PL" sz="1800" b="0" i="0" u="none" strike="noStrike" cap="none" normalizeH="0" baseline="0" dirty="0" err="1">
                <a:ln>
                  <a:noFill/>
                </a:ln>
                <a:solidFill>
                  <a:srgbClr val="FF0000"/>
                </a:solidFill>
                <a:effectLst/>
                <a:latin typeface="Arial" panose="020B0604020202020204" pitchFamily="34" charset="0"/>
              </a:rPr>
              <a:t>.</a:t>
            </a:r>
            <a:r>
              <a:rPr kumimoji="0" lang="pl-PL" altLang="pl-PL" sz="1800" b="0" i="0" u="none" strike="noStrike" cap="none" normalizeH="0" baseline="0" dirty="0" err="1">
                <a:ln>
                  <a:noFill/>
                </a:ln>
                <a:solidFill>
                  <a:srgbClr val="800080"/>
                </a:solidFill>
                <a:effectLst/>
                <a:latin typeface="Arial" panose="020B0604020202020204" pitchFamily="34" charset="0"/>
              </a:rPr>
              <a:t>close</a:t>
            </a: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1" i="1" u="none" strike="noStrike" cap="none" normalizeH="0" baseline="0" dirty="0">
                <a:ln>
                  <a:noFill/>
                </a:ln>
                <a:solidFill>
                  <a:srgbClr val="008000"/>
                </a:solidFill>
                <a:effectLst/>
                <a:latin typeface="Arial" panose="020B0604020202020204" pitchFamily="34" charset="0"/>
              </a:rPr>
              <a:t>// zamykaj plik</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rgbClr val="FF0000"/>
                </a:solidFill>
                <a:effectLst/>
                <a:latin typeface="Arial" panose="020B0604020202020204" pitchFamily="34" charset="0"/>
              </a:rPr>
              <a:t>}</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44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FD932C-5B6C-4331-935C-D93CECD39B3D}"/>
              </a:ext>
            </a:extLst>
          </p:cNvPr>
          <p:cNvSpPr>
            <a:spLocks noGrp="1"/>
          </p:cNvSpPr>
          <p:nvPr>
            <p:ph type="body" sz="quarter" idx="27"/>
          </p:nvPr>
        </p:nvSpPr>
        <p:spPr>
          <a:xfrm>
            <a:off x="502227" y="1698767"/>
            <a:ext cx="8235950" cy="2377933"/>
          </a:xfrm>
        </p:spPr>
        <p:txBody>
          <a:bodyPr/>
          <a:lstStyle/>
          <a:p>
            <a:r>
              <a:rPr lang="pl-PL" dirty="0" err="1"/>
              <a:t>std</a:t>
            </a:r>
            <a:r>
              <a:rPr lang="pl-PL" dirty="0"/>
              <a:t>::</a:t>
            </a:r>
            <a:r>
              <a:rPr lang="pl-PL" dirty="0" err="1"/>
              <a:t>ios_base</a:t>
            </a:r>
            <a:r>
              <a:rPr lang="pl-PL" dirty="0"/>
              <a:t>::</a:t>
            </a:r>
            <a:r>
              <a:rPr lang="pl-PL" dirty="0" err="1"/>
              <a:t>app</a:t>
            </a:r>
            <a:r>
              <a:rPr lang="pl-PL" dirty="0"/>
              <a:t>	otwieranie z dopisywaniem danych do końca pliku;</a:t>
            </a:r>
          </a:p>
          <a:p>
            <a:r>
              <a:rPr lang="pl-PL" dirty="0" err="1"/>
              <a:t>std</a:t>
            </a:r>
            <a:r>
              <a:rPr lang="pl-PL" dirty="0"/>
              <a:t>::</a:t>
            </a:r>
            <a:r>
              <a:rPr lang="pl-PL" dirty="0" err="1"/>
              <a:t>ios_base</a:t>
            </a:r>
            <a:r>
              <a:rPr lang="pl-PL" dirty="0"/>
              <a:t>::</a:t>
            </a:r>
            <a:r>
              <a:rPr lang="pl-PL" dirty="0" err="1"/>
              <a:t>ate</a:t>
            </a:r>
            <a:r>
              <a:rPr lang="pl-PL" dirty="0"/>
              <a:t>	ustawia wskaźnik pliku na jego koniec;</a:t>
            </a:r>
          </a:p>
          <a:p>
            <a:r>
              <a:rPr lang="pl-PL" dirty="0" err="1"/>
              <a:t>std</a:t>
            </a:r>
            <a:r>
              <a:rPr lang="pl-PL" dirty="0"/>
              <a:t>::</a:t>
            </a:r>
            <a:r>
              <a:rPr lang="pl-PL" dirty="0" err="1"/>
              <a:t>ios_base</a:t>
            </a:r>
            <a:r>
              <a:rPr lang="pl-PL" dirty="0"/>
              <a:t>::</a:t>
            </a:r>
            <a:r>
              <a:rPr lang="pl-PL" dirty="0" err="1"/>
              <a:t>binary</a:t>
            </a:r>
            <a:r>
              <a:rPr lang="pl-PL" dirty="0"/>
              <a:t>	wczytywanie danych binarnych;</a:t>
            </a:r>
          </a:p>
          <a:p>
            <a:r>
              <a:rPr lang="pl-PL" dirty="0" err="1"/>
              <a:t>std</a:t>
            </a:r>
            <a:r>
              <a:rPr lang="pl-PL" dirty="0"/>
              <a:t>::</a:t>
            </a:r>
            <a:r>
              <a:rPr lang="pl-PL" dirty="0" err="1"/>
              <a:t>ios_base</a:t>
            </a:r>
            <a:r>
              <a:rPr lang="pl-PL" dirty="0"/>
              <a:t>::in	tryb do odczytu danych;</a:t>
            </a:r>
          </a:p>
          <a:p>
            <a:r>
              <a:rPr lang="pl-PL" dirty="0" err="1"/>
              <a:t>std</a:t>
            </a:r>
            <a:r>
              <a:rPr lang="pl-PL" dirty="0"/>
              <a:t>::</a:t>
            </a:r>
            <a:r>
              <a:rPr lang="pl-PL" dirty="0" err="1"/>
              <a:t>ios_base</a:t>
            </a:r>
            <a:r>
              <a:rPr lang="pl-PL" dirty="0"/>
              <a:t>::out	tryb zapisu danych do pliku;</a:t>
            </a:r>
          </a:p>
          <a:p>
            <a:r>
              <a:rPr lang="pl-PL" dirty="0" err="1"/>
              <a:t>std</a:t>
            </a:r>
            <a:r>
              <a:rPr lang="pl-PL" dirty="0"/>
              <a:t>::</a:t>
            </a:r>
            <a:r>
              <a:rPr lang="pl-PL" dirty="0" err="1"/>
              <a:t>ios_base</a:t>
            </a:r>
            <a:r>
              <a:rPr lang="pl-PL" dirty="0"/>
              <a:t>::</a:t>
            </a:r>
            <a:r>
              <a:rPr lang="pl-PL" dirty="0" err="1"/>
              <a:t>trunc</a:t>
            </a:r>
            <a:r>
              <a:rPr lang="pl-PL" dirty="0"/>
              <a:t>	zrzuca zawartość pliku, która jest tracona w chwili jego otwierania.</a:t>
            </a:r>
          </a:p>
        </p:txBody>
      </p:sp>
      <p:sp>
        <p:nvSpPr>
          <p:cNvPr id="3" name="Tytuł 2">
            <a:extLst>
              <a:ext uri="{FF2B5EF4-FFF2-40B4-BE49-F238E27FC236}">
                <a16:creationId xmlns:a16="http://schemas.microsoft.com/office/drawing/2014/main" id="{9A1ED90A-A194-4752-AB7E-DBBE8D85A624}"/>
              </a:ext>
            </a:extLst>
          </p:cNvPr>
          <p:cNvSpPr>
            <a:spLocks noGrp="1"/>
          </p:cNvSpPr>
          <p:nvPr>
            <p:ph type="title"/>
          </p:nvPr>
        </p:nvSpPr>
        <p:spPr/>
        <p:txBody>
          <a:bodyPr/>
          <a:lstStyle/>
          <a:p>
            <a:r>
              <a:rPr lang="pl-PL" dirty="0"/>
              <a:t>Tryby odczytu plików</a:t>
            </a:r>
          </a:p>
        </p:txBody>
      </p:sp>
    </p:spTree>
    <p:extLst>
      <p:ext uri="{BB962C8B-B14F-4D97-AF65-F5344CB8AC3E}">
        <p14:creationId xmlns:p14="http://schemas.microsoft.com/office/powerpoint/2010/main" val="1907233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9DD88CA-A834-4B2B-8D70-F683E8E5E228}"/>
              </a:ext>
            </a:extLst>
          </p:cNvPr>
          <p:cNvSpPr>
            <a:spLocks noGrp="1"/>
          </p:cNvSpPr>
          <p:nvPr>
            <p:ph type="body" sz="quarter" idx="27"/>
          </p:nvPr>
        </p:nvSpPr>
        <p:spPr/>
        <p:txBody>
          <a:bodyPr/>
          <a:lstStyle/>
          <a:p>
            <a:pPr marL="0" indent="0">
              <a:buNone/>
            </a:pPr>
            <a:r>
              <a:rPr lang="pl-PL" b="1" dirty="0"/>
              <a:t>Programowanie obiektowe </a:t>
            </a:r>
            <a:r>
              <a:rPr lang="pl-PL" dirty="0"/>
              <a:t>(ang. </a:t>
            </a:r>
            <a:r>
              <a:rPr lang="pl-PL" dirty="0" err="1"/>
              <a:t>object-oriented</a:t>
            </a:r>
            <a:r>
              <a:rPr lang="pl-PL" dirty="0"/>
              <a:t> </a:t>
            </a:r>
            <a:r>
              <a:rPr lang="pl-PL" dirty="0" err="1"/>
              <a:t>programming</a:t>
            </a:r>
            <a:r>
              <a:rPr lang="pl-PL" dirty="0"/>
              <a:t>, OOP) – paradygmat programowania, w którym programy definiuje się za pomocą obiektów – elementów łączących stan (czyli dane, nazywane najczęściej polami) i zachowanie (czyli procedury, tu: metody). </a:t>
            </a:r>
          </a:p>
          <a:p>
            <a:pPr marL="0" indent="0">
              <a:buNone/>
            </a:pPr>
            <a:r>
              <a:rPr lang="pl-PL" dirty="0"/>
              <a:t>Obiektowy program komputerowy wyrażony jest jako zbiór takich obiektów, komunikujących się pomiędzy sobą w celu wykonywania zadań.</a:t>
            </a:r>
          </a:p>
          <a:p>
            <a:endParaRPr lang="pl-PL" dirty="0"/>
          </a:p>
          <a:p>
            <a:pPr marL="0" indent="0">
              <a:buNone/>
            </a:pPr>
            <a:r>
              <a:rPr lang="pl-PL" dirty="0"/>
              <a:t>Podejście to różni się od tradycyjnego programowania proceduralnego, gdzie dane i procedury nie są ze sobą bezpośrednio związane. Programowanie obiektowe ma ułatwić pisanie, konserwację i wielokrotne użycie programów lub ich fragmentów. </a:t>
            </a:r>
          </a:p>
        </p:txBody>
      </p:sp>
      <p:sp>
        <p:nvSpPr>
          <p:cNvPr id="3" name="Tytuł 2">
            <a:extLst>
              <a:ext uri="{FF2B5EF4-FFF2-40B4-BE49-F238E27FC236}">
                <a16:creationId xmlns:a16="http://schemas.microsoft.com/office/drawing/2014/main" id="{E093F375-55A6-45EF-B07B-712131A72A69}"/>
              </a:ext>
            </a:extLst>
          </p:cNvPr>
          <p:cNvSpPr>
            <a:spLocks noGrp="1"/>
          </p:cNvSpPr>
          <p:nvPr>
            <p:ph type="title"/>
          </p:nvPr>
        </p:nvSpPr>
        <p:spPr/>
        <p:txBody>
          <a:bodyPr/>
          <a:lstStyle/>
          <a:p>
            <a:r>
              <a:rPr lang="pl-PL" dirty="0"/>
              <a:t>Programowanie obiektowe</a:t>
            </a:r>
          </a:p>
        </p:txBody>
      </p:sp>
    </p:spTree>
    <p:extLst>
      <p:ext uri="{BB962C8B-B14F-4D97-AF65-F5344CB8AC3E}">
        <p14:creationId xmlns:p14="http://schemas.microsoft.com/office/powerpoint/2010/main" val="671063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8593" y="168235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92" y="2601176"/>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8" y="1072003"/>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10E93E-C704-462F-A9F5-8BA7B5568156}"/>
              </a:ext>
            </a:extLst>
          </p:cNvPr>
          <p:cNvSpPr>
            <a:spLocks noGrp="1"/>
          </p:cNvSpPr>
          <p:nvPr>
            <p:ph type="body" sz="quarter" idx="27"/>
          </p:nvPr>
        </p:nvSpPr>
        <p:spPr/>
        <p:txBody>
          <a:bodyPr/>
          <a:lstStyle/>
          <a:p>
            <a:pPr marL="0" indent="0">
              <a:buNone/>
            </a:pPr>
            <a:r>
              <a:rPr lang="pl-PL" dirty="0"/>
              <a:t>Języki, które wspierają programowanie obiektowe zwykle używają dziedziczenia dla ponownego użycia kodu oraz rozciągliwości w formie klas lub prototypów. Te, które używają klas opierają się na dwóch głównych konceptach:</a:t>
            </a:r>
          </a:p>
          <a:p>
            <a:pPr marL="0" indent="0">
              <a:buNone/>
            </a:pPr>
            <a:endParaRPr lang="pl-PL" dirty="0"/>
          </a:p>
          <a:p>
            <a:pPr marL="0" indent="0">
              <a:buNone/>
            </a:pPr>
            <a:r>
              <a:rPr lang="pl-PL" b="1" dirty="0"/>
              <a:t>Klasy</a:t>
            </a:r>
            <a:r>
              <a:rPr lang="pl-PL" dirty="0"/>
              <a:t> – definicje formatu danych oraz dostępnych procedur dla danego typu lub klasy obiektu, mogą same także zawierać dane oraz procedury (znane jako metody klas), na przykład, klasy zawierają dane oraz metody.</a:t>
            </a:r>
          </a:p>
          <a:p>
            <a:pPr marL="0" indent="0">
              <a:buNone/>
            </a:pPr>
            <a:endParaRPr lang="pl-PL" dirty="0"/>
          </a:p>
          <a:p>
            <a:pPr marL="0" indent="0">
              <a:buNone/>
            </a:pPr>
            <a:r>
              <a:rPr lang="pl-PL" b="1" dirty="0"/>
              <a:t>Obiekty</a:t>
            </a:r>
            <a:r>
              <a:rPr lang="pl-PL" dirty="0"/>
              <a:t> – instancje klas.</a:t>
            </a:r>
          </a:p>
          <a:p>
            <a:pPr marL="0" indent="0">
              <a:buNone/>
            </a:pPr>
            <a:endParaRPr lang="pl-PL" dirty="0"/>
          </a:p>
          <a:p>
            <a:pPr marL="0" indent="0">
              <a:buNone/>
            </a:pPr>
            <a:r>
              <a:rPr lang="pl-PL" dirty="0"/>
              <a:t>Obiekty czasem odpowiadają rzeczom występującym w realnym świecie.</a:t>
            </a:r>
          </a:p>
        </p:txBody>
      </p:sp>
      <p:sp>
        <p:nvSpPr>
          <p:cNvPr id="3" name="Tytuł 2">
            <a:extLst>
              <a:ext uri="{FF2B5EF4-FFF2-40B4-BE49-F238E27FC236}">
                <a16:creationId xmlns:a16="http://schemas.microsoft.com/office/drawing/2014/main" id="{907EAADF-3F90-4847-A73B-2EEF9A7FD914}"/>
              </a:ext>
            </a:extLst>
          </p:cNvPr>
          <p:cNvSpPr>
            <a:spLocks noGrp="1"/>
          </p:cNvSpPr>
          <p:nvPr>
            <p:ph type="title"/>
          </p:nvPr>
        </p:nvSpPr>
        <p:spPr/>
        <p:txBody>
          <a:bodyPr/>
          <a:lstStyle/>
          <a:p>
            <a:r>
              <a:rPr lang="pl-PL" dirty="0"/>
              <a:t>Programowanie obiektowe</a:t>
            </a:r>
          </a:p>
        </p:txBody>
      </p:sp>
    </p:spTree>
    <p:extLst>
      <p:ext uri="{BB962C8B-B14F-4D97-AF65-F5344CB8AC3E}">
        <p14:creationId xmlns:p14="http://schemas.microsoft.com/office/powerpoint/2010/main" val="778553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0849387-12C8-4593-8896-B5E4CD297365}"/>
              </a:ext>
            </a:extLst>
          </p:cNvPr>
          <p:cNvSpPr>
            <a:spLocks noGrp="1"/>
          </p:cNvSpPr>
          <p:nvPr>
            <p:ph type="body" sz="quarter" idx="27"/>
          </p:nvPr>
        </p:nvSpPr>
        <p:spPr>
          <a:xfrm>
            <a:off x="450850" y="1778536"/>
            <a:ext cx="8235950" cy="1626324"/>
          </a:xfrm>
        </p:spPr>
        <p:txBody>
          <a:bodyPr/>
          <a:lstStyle/>
          <a:p>
            <a:pPr marL="0" indent="0">
              <a:buNone/>
            </a:pPr>
            <a:r>
              <a:rPr lang="pl-PL" dirty="0"/>
              <a:t>„Programowanie obiektowe to więcej niż klasy i obiekty; to cały paradygmat programowania bazujący na obiektach (strukturach danych), które zawierają obszary danych (pola) oraz metody. Zrozumienie tego jest bardzo ważne; używanie klas do zorganizowania zbioru niezwiązanych ze sobą metod nie jest podejściem obiektowym.”</a:t>
            </a:r>
          </a:p>
        </p:txBody>
      </p:sp>
      <p:sp>
        <p:nvSpPr>
          <p:cNvPr id="3" name="Tytuł 2">
            <a:extLst>
              <a:ext uri="{FF2B5EF4-FFF2-40B4-BE49-F238E27FC236}">
                <a16:creationId xmlns:a16="http://schemas.microsoft.com/office/drawing/2014/main" id="{ABE19E22-213F-47B1-936F-07B09FC19FC3}"/>
              </a:ext>
            </a:extLst>
          </p:cNvPr>
          <p:cNvSpPr>
            <a:spLocks noGrp="1"/>
          </p:cNvSpPr>
          <p:nvPr>
            <p:ph type="title"/>
          </p:nvPr>
        </p:nvSpPr>
        <p:spPr/>
        <p:txBody>
          <a:bodyPr/>
          <a:lstStyle/>
          <a:p>
            <a:r>
              <a:rPr lang="pl-PL" dirty="0"/>
              <a:t>Programowanie obiektowe</a:t>
            </a:r>
          </a:p>
        </p:txBody>
      </p:sp>
      <p:sp>
        <p:nvSpPr>
          <p:cNvPr id="5" name="pole tekstowe 4">
            <a:extLst>
              <a:ext uri="{FF2B5EF4-FFF2-40B4-BE49-F238E27FC236}">
                <a16:creationId xmlns:a16="http://schemas.microsoft.com/office/drawing/2014/main" id="{ACCBC615-8247-4020-8052-FA985186FE27}"/>
              </a:ext>
            </a:extLst>
          </p:cNvPr>
          <p:cNvSpPr txBox="1"/>
          <p:nvPr/>
        </p:nvSpPr>
        <p:spPr>
          <a:xfrm>
            <a:off x="6944590" y="3689411"/>
            <a:ext cx="2047010" cy="369332"/>
          </a:xfrm>
          <a:prstGeom prst="rect">
            <a:avLst/>
          </a:prstGeom>
          <a:noFill/>
        </p:spPr>
        <p:txBody>
          <a:bodyPr wrap="square">
            <a:spAutoFit/>
          </a:bodyPr>
          <a:lstStyle/>
          <a:p>
            <a:r>
              <a:rPr lang="pl-PL" dirty="0" err="1"/>
              <a:t>Junade</a:t>
            </a:r>
            <a:r>
              <a:rPr lang="pl-PL" dirty="0"/>
              <a:t> Ali </a:t>
            </a:r>
          </a:p>
        </p:txBody>
      </p:sp>
    </p:spTree>
    <p:extLst>
      <p:ext uri="{BB962C8B-B14F-4D97-AF65-F5344CB8AC3E}">
        <p14:creationId xmlns:p14="http://schemas.microsoft.com/office/powerpoint/2010/main" val="1138108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346F047-149A-487E-9CFD-187F2B95E270}"/>
              </a:ext>
            </a:extLst>
          </p:cNvPr>
          <p:cNvSpPr>
            <a:spLocks noGrp="1"/>
          </p:cNvSpPr>
          <p:nvPr>
            <p:ph type="body" sz="quarter" idx="27"/>
          </p:nvPr>
        </p:nvSpPr>
        <p:spPr/>
        <p:txBody>
          <a:bodyPr>
            <a:normAutofit fontScale="92500" lnSpcReduction="20000"/>
          </a:bodyPr>
          <a:lstStyle/>
          <a:p>
            <a:pPr marL="0" indent="0">
              <a:buNone/>
            </a:pPr>
            <a:r>
              <a:rPr lang="pl-PL" dirty="0"/>
              <a:t>Każdy obiekt jest instancją konkretnej klasy; na przykład obiekt, którego obszar nazwy to „Mary”, może być instancją klasy „Pracownicy”. Procedury w programowaniu obiektowym nazywane są metodami, a zmienne obszarami, członkami, atrybutami albo właściwościami. Sprowadza się to do następujących określeń:</a:t>
            </a:r>
          </a:p>
          <a:p>
            <a:pPr marL="0" indent="0">
              <a:buNone/>
            </a:pPr>
            <a:endParaRPr lang="pl-PL" dirty="0"/>
          </a:p>
          <a:p>
            <a:r>
              <a:rPr lang="pl-PL" b="1" dirty="0"/>
              <a:t>Zmienne klasy </a:t>
            </a:r>
            <a:r>
              <a:rPr lang="pl-PL" dirty="0"/>
              <a:t>– należą do całości klasy, jest tylko jedna kopia każdej</a:t>
            </a:r>
          </a:p>
          <a:p>
            <a:r>
              <a:rPr lang="pl-PL" b="1" dirty="0"/>
              <a:t>Instancje zmiennych lub atrybutów </a:t>
            </a:r>
            <a:r>
              <a:rPr lang="pl-PL" dirty="0"/>
              <a:t>– dane, które należą do indywidualnego obiektu, każdy obiekt ma ich własną kopię</a:t>
            </a:r>
          </a:p>
          <a:p>
            <a:r>
              <a:rPr lang="pl-PL" b="1" dirty="0"/>
              <a:t>Zmienne składowe</a:t>
            </a:r>
            <a:r>
              <a:rPr lang="pl-PL" dirty="0"/>
              <a:t> – odwołują się zarówno do klas oraz zmiennych instancji, które są zdefiniowane przez konkretne klasy</a:t>
            </a:r>
          </a:p>
          <a:p>
            <a:r>
              <a:rPr lang="pl-PL" b="1" dirty="0"/>
              <a:t>Metody w klasach </a:t>
            </a:r>
            <a:r>
              <a:rPr lang="pl-PL" dirty="0"/>
              <a:t>– należą do całości klas i mają dostęp tylko do zmiennych klas oraz wprowadzanych w wywoływaniu procedur</a:t>
            </a:r>
          </a:p>
          <a:p>
            <a:r>
              <a:rPr lang="pl-PL" b="1" dirty="0"/>
              <a:t>Metody instancji </a:t>
            </a:r>
            <a:r>
              <a:rPr lang="pl-PL" dirty="0"/>
              <a:t>– należą do indywidualnych obiektów, mają dostęp do zmiennych instancji dla specyficznych obiektów, dla których są wywoływane, wprowadzanych oraz zmiennych klas</a:t>
            </a:r>
          </a:p>
        </p:txBody>
      </p:sp>
      <p:sp>
        <p:nvSpPr>
          <p:cNvPr id="3" name="Tytuł 2">
            <a:extLst>
              <a:ext uri="{FF2B5EF4-FFF2-40B4-BE49-F238E27FC236}">
                <a16:creationId xmlns:a16="http://schemas.microsoft.com/office/drawing/2014/main" id="{9E84DCFB-7364-4AA1-8DCD-331C61D95070}"/>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82459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A619EE-EF9C-4C9E-9541-5C24CAF566B8}"/>
              </a:ext>
            </a:extLst>
          </p:cNvPr>
          <p:cNvSpPr>
            <a:spLocks noGrp="1"/>
          </p:cNvSpPr>
          <p:nvPr>
            <p:ph type="body" sz="quarter" idx="27"/>
          </p:nvPr>
        </p:nvSpPr>
        <p:spPr/>
        <p:txBody>
          <a:bodyPr/>
          <a:lstStyle/>
          <a:p>
            <a:pPr marL="0" indent="0">
              <a:buNone/>
            </a:pPr>
            <a:r>
              <a:rPr lang="pl-PL" b="1" dirty="0"/>
              <a:t>Wskaźnik</a:t>
            </a:r>
            <a:r>
              <a:rPr lang="pl-PL" dirty="0"/>
              <a:t> (ang. pointer) - typ zmiennej odpowiedzialnej za przechowywanie adresu do innej zmiennej (innego miejsca w pamięci) w obrębie aktualnej aplikacji.</a:t>
            </a:r>
          </a:p>
          <a:p>
            <a:pPr marL="0" indent="0">
              <a:buNone/>
            </a:pPr>
            <a:endParaRPr lang="pl-PL" dirty="0"/>
          </a:p>
          <a:p>
            <a:pPr marL="0" indent="0">
              <a:buNone/>
            </a:pPr>
            <a:r>
              <a:rPr lang="pl-PL" dirty="0"/>
              <a:t>Wskaźnik może wskazywać na jakąś zmienną, strukturę, tablicę a nawet funkcję. Jest niczym innym jak zmienną, która nie przechowuje wartości, tylko wskazuje na inną zmienną istniejącą w aplikacji. Oto podstawowe operatory niezbędne do operowania wskaźnikami:</a:t>
            </a:r>
          </a:p>
          <a:p>
            <a:pPr marL="0" indent="0">
              <a:buNone/>
            </a:pPr>
            <a:endParaRPr lang="pl-PL" dirty="0"/>
          </a:p>
          <a:p>
            <a:pPr marL="0" indent="0">
              <a:buNone/>
            </a:pPr>
            <a:r>
              <a:rPr lang="pl-PL" dirty="0"/>
              <a:t>    * - operator wyłuskania wartości zmiennej, na którą wskazuje wskaźnik 			(wyciąga wartość ze wskaźnika)</a:t>
            </a:r>
          </a:p>
          <a:p>
            <a:pPr marL="0" indent="0">
              <a:buNone/>
            </a:pPr>
            <a:r>
              <a:rPr lang="pl-PL" dirty="0"/>
              <a:t>    &amp; - operator pobrania adresu określonej zmiennej</a:t>
            </a:r>
          </a:p>
          <a:p>
            <a:pPr marL="0" indent="0">
              <a:buNone/>
            </a:pPr>
            <a:endParaRPr lang="pl-PL" dirty="0"/>
          </a:p>
        </p:txBody>
      </p:sp>
      <p:sp>
        <p:nvSpPr>
          <p:cNvPr id="3" name="Tytuł 2">
            <a:extLst>
              <a:ext uri="{FF2B5EF4-FFF2-40B4-BE49-F238E27FC236}">
                <a16:creationId xmlns:a16="http://schemas.microsoft.com/office/drawing/2014/main" id="{30668F4B-3B9C-4D6D-88A6-D4678ED14E0C}"/>
              </a:ext>
            </a:extLst>
          </p:cNvPr>
          <p:cNvSpPr>
            <a:spLocks noGrp="1"/>
          </p:cNvSpPr>
          <p:nvPr>
            <p:ph type="title"/>
          </p:nvPr>
        </p:nvSpPr>
        <p:spPr/>
        <p:txBody>
          <a:bodyPr/>
          <a:lstStyle/>
          <a:p>
            <a:r>
              <a:rPr lang="pl-PL" dirty="0"/>
              <a:t>Wskaźniki</a:t>
            </a:r>
          </a:p>
        </p:txBody>
      </p:sp>
    </p:spTree>
    <p:extLst>
      <p:ext uri="{BB962C8B-B14F-4D97-AF65-F5344CB8AC3E}">
        <p14:creationId xmlns:p14="http://schemas.microsoft.com/office/powerpoint/2010/main" val="107411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7AE3E-270A-4598-9BE1-50A4DBF88B8A}"/>
              </a:ext>
            </a:extLst>
          </p:cNvPr>
          <p:cNvSpPr>
            <a:spLocks noGrp="1"/>
          </p:cNvSpPr>
          <p:nvPr>
            <p:ph type="body" sz="quarter" idx="27"/>
          </p:nvPr>
        </p:nvSpPr>
        <p:spPr/>
        <p:txBody>
          <a:bodyPr/>
          <a:lstStyle/>
          <a:p>
            <a:pPr marL="0" indent="0">
              <a:buNone/>
            </a:pPr>
            <a:r>
              <a:rPr lang="pl-PL" dirty="0"/>
              <a:t>Można wyróżnić dwa zasadnicze podtypy programowania obiektowego:</a:t>
            </a:r>
          </a:p>
          <a:p>
            <a:pPr marL="0" indent="0">
              <a:buNone/>
            </a:pPr>
            <a:endParaRPr lang="pl-PL" dirty="0"/>
          </a:p>
          <a:p>
            <a:r>
              <a:rPr lang="pl-PL" b="1" dirty="0"/>
              <a:t>Programowanie oparte na klasach </a:t>
            </a:r>
            <a:r>
              <a:rPr lang="pl-PL" dirty="0"/>
              <a:t>– definiowane są klasy, czyli typy zmiennych, a następnie tworzone są obiekty, czyli zmienne (w uproszczeniu) tych typów.</a:t>
            </a:r>
          </a:p>
          <a:p>
            <a:r>
              <a:rPr lang="pl-PL" b="1" dirty="0"/>
              <a:t>Programowanie oparte na prototypach </a:t>
            </a:r>
            <a:r>
              <a:rPr lang="pl-PL" dirty="0"/>
              <a:t>– w tym podejściu nie istnieje pojęcie klasy. Nowe obiekty tworzy się w oparciu o istniejący już obiekt – prototyp, po którym dziedziczone są pola i metody i można go rozszerzać o nowe. Spotykany raczej w językach interpretowanych, np. JavaScript.</a:t>
            </a:r>
          </a:p>
        </p:txBody>
      </p:sp>
      <p:sp>
        <p:nvSpPr>
          <p:cNvPr id="3" name="Tytuł 2">
            <a:extLst>
              <a:ext uri="{FF2B5EF4-FFF2-40B4-BE49-F238E27FC236}">
                <a16:creationId xmlns:a16="http://schemas.microsoft.com/office/drawing/2014/main" id="{415731AE-F643-4B16-A0EA-21F885086EB9}"/>
              </a:ext>
            </a:extLst>
          </p:cNvPr>
          <p:cNvSpPr>
            <a:spLocks noGrp="1"/>
          </p:cNvSpPr>
          <p:nvPr>
            <p:ph type="title"/>
          </p:nvPr>
        </p:nvSpPr>
        <p:spPr/>
        <p:txBody>
          <a:bodyPr/>
          <a:lstStyle/>
          <a:p>
            <a:r>
              <a:rPr lang="pl-PL" dirty="0"/>
              <a:t>Podział</a:t>
            </a:r>
          </a:p>
        </p:txBody>
      </p:sp>
    </p:spTree>
    <p:extLst>
      <p:ext uri="{BB962C8B-B14F-4D97-AF65-F5344CB8AC3E}">
        <p14:creationId xmlns:p14="http://schemas.microsoft.com/office/powerpoint/2010/main" val="94863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7D85EA-D5F1-4275-88C4-1C04A5702CBF}"/>
              </a:ext>
            </a:extLst>
          </p:cNvPr>
          <p:cNvSpPr>
            <a:spLocks noGrp="1"/>
          </p:cNvSpPr>
          <p:nvPr>
            <p:ph type="title"/>
          </p:nvPr>
        </p:nvSpPr>
        <p:spPr/>
        <p:txBody>
          <a:bodyPr/>
          <a:lstStyle/>
          <a:p>
            <a:r>
              <a:rPr lang="pl-PL" dirty="0"/>
              <a:t>Przykład hierarchii klas</a:t>
            </a:r>
          </a:p>
        </p:txBody>
      </p:sp>
      <p:sp>
        <p:nvSpPr>
          <p:cNvPr id="4" name="Prostokąt 3">
            <a:extLst>
              <a:ext uri="{FF2B5EF4-FFF2-40B4-BE49-F238E27FC236}">
                <a16:creationId xmlns:a16="http://schemas.microsoft.com/office/drawing/2014/main" id="{04E4ACC4-92CB-4C7A-B6C4-5D741A7BD8ED}"/>
              </a:ext>
            </a:extLst>
          </p:cNvPr>
          <p:cNvSpPr/>
          <p:nvPr/>
        </p:nvSpPr>
        <p:spPr>
          <a:xfrm>
            <a:off x="3553691" y="1136073"/>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Pojazd</a:t>
            </a:r>
          </a:p>
        </p:txBody>
      </p:sp>
      <p:sp>
        <p:nvSpPr>
          <p:cNvPr id="5" name="Prostokąt 4">
            <a:extLst>
              <a:ext uri="{FF2B5EF4-FFF2-40B4-BE49-F238E27FC236}">
                <a16:creationId xmlns:a16="http://schemas.microsoft.com/office/drawing/2014/main" id="{552FAAA1-90D3-42FE-99BF-FC15D96D5DB6}"/>
              </a:ext>
            </a:extLst>
          </p:cNvPr>
          <p:cNvSpPr/>
          <p:nvPr/>
        </p:nvSpPr>
        <p:spPr>
          <a:xfrm>
            <a:off x="1188028" y="1991592"/>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1-osiowe</a:t>
            </a:r>
          </a:p>
        </p:txBody>
      </p:sp>
      <p:sp>
        <p:nvSpPr>
          <p:cNvPr id="6" name="Prostokąt 5">
            <a:extLst>
              <a:ext uri="{FF2B5EF4-FFF2-40B4-BE49-F238E27FC236}">
                <a16:creationId xmlns:a16="http://schemas.microsoft.com/office/drawing/2014/main" id="{9F60518E-502D-4A72-9A97-CF0685FEC1AE}"/>
              </a:ext>
            </a:extLst>
          </p:cNvPr>
          <p:cNvSpPr/>
          <p:nvPr/>
        </p:nvSpPr>
        <p:spPr>
          <a:xfrm>
            <a:off x="3553691" y="1989825"/>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2-osiowe</a:t>
            </a:r>
          </a:p>
        </p:txBody>
      </p:sp>
      <p:sp>
        <p:nvSpPr>
          <p:cNvPr id="7" name="Prostokąt 6">
            <a:extLst>
              <a:ext uri="{FF2B5EF4-FFF2-40B4-BE49-F238E27FC236}">
                <a16:creationId xmlns:a16="http://schemas.microsoft.com/office/drawing/2014/main" id="{BBA94BFB-D660-4D56-8577-6008F88B86D3}"/>
              </a:ext>
            </a:extLst>
          </p:cNvPr>
          <p:cNvSpPr/>
          <p:nvPr/>
        </p:nvSpPr>
        <p:spPr>
          <a:xfrm>
            <a:off x="5780809" y="1991592"/>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n-osiowe</a:t>
            </a:r>
          </a:p>
        </p:txBody>
      </p:sp>
      <p:sp>
        <p:nvSpPr>
          <p:cNvPr id="8" name="Prostokąt 7">
            <a:extLst>
              <a:ext uri="{FF2B5EF4-FFF2-40B4-BE49-F238E27FC236}">
                <a16:creationId xmlns:a16="http://schemas.microsoft.com/office/drawing/2014/main" id="{5EA62C76-80D6-4C8F-A777-6F85491C43AA}"/>
              </a:ext>
            </a:extLst>
          </p:cNvPr>
          <p:cNvSpPr/>
          <p:nvPr/>
        </p:nvSpPr>
        <p:spPr>
          <a:xfrm>
            <a:off x="128155" y="3385740"/>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rower</a:t>
            </a:r>
          </a:p>
        </p:txBody>
      </p:sp>
      <p:sp>
        <p:nvSpPr>
          <p:cNvPr id="9" name="Prostokąt 8">
            <a:extLst>
              <a:ext uri="{FF2B5EF4-FFF2-40B4-BE49-F238E27FC236}">
                <a16:creationId xmlns:a16="http://schemas.microsoft.com/office/drawing/2014/main" id="{BFEF7B6B-6876-4C33-9B7A-4B81BE254366}"/>
              </a:ext>
            </a:extLst>
          </p:cNvPr>
          <p:cNvSpPr/>
          <p:nvPr/>
        </p:nvSpPr>
        <p:spPr>
          <a:xfrm>
            <a:off x="2493818" y="3383973"/>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motocykl</a:t>
            </a:r>
          </a:p>
        </p:txBody>
      </p:sp>
      <p:sp>
        <p:nvSpPr>
          <p:cNvPr id="10" name="Prostokąt 9">
            <a:extLst>
              <a:ext uri="{FF2B5EF4-FFF2-40B4-BE49-F238E27FC236}">
                <a16:creationId xmlns:a16="http://schemas.microsoft.com/office/drawing/2014/main" id="{2A7BB3A3-5FD1-4FC6-B776-5C5D453B6C55}"/>
              </a:ext>
            </a:extLst>
          </p:cNvPr>
          <p:cNvSpPr/>
          <p:nvPr/>
        </p:nvSpPr>
        <p:spPr>
          <a:xfrm>
            <a:off x="1271154" y="3058390"/>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hulajnoga</a:t>
            </a:r>
          </a:p>
        </p:txBody>
      </p:sp>
      <p:sp>
        <p:nvSpPr>
          <p:cNvPr id="11" name="Prostokąt 10">
            <a:extLst>
              <a:ext uri="{FF2B5EF4-FFF2-40B4-BE49-F238E27FC236}">
                <a16:creationId xmlns:a16="http://schemas.microsoft.com/office/drawing/2014/main" id="{CB8CA05E-190E-440D-A337-BDCD0490745E}"/>
              </a:ext>
            </a:extLst>
          </p:cNvPr>
          <p:cNvSpPr/>
          <p:nvPr/>
        </p:nvSpPr>
        <p:spPr>
          <a:xfrm>
            <a:off x="4613564" y="3345873"/>
            <a:ext cx="1842654" cy="505691"/>
          </a:xfrm>
          <a:prstGeom prst="rect">
            <a:avLst/>
          </a:prstGeom>
          <a:ln/>
        </p:spPr>
        <p:style>
          <a:lnRef idx="2">
            <a:schemeClr val="accent2"/>
          </a:lnRef>
          <a:fillRef idx="1">
            <a:schemeClr val="lt1"/>
          </a:fillRef>
          <a:effectRef idx="0">
            <a:schemeClr val="accent2"/>
          </a:effectRef>
          <a:fontRef idx="minor">
            <a:schemeClr val="dk1"/>
          </a:fontRef>
        </p:style>
        <p:txBody>
          <a:bodyPr lIns="72000" rIns="72000" rtlCol="0" anchor="ctr"/>
          <a:lstStyle/>
          <a:p>
            <a:pPr algn="ctr"/>
            <a:r>
              <a:rPr lang="pl-PL" dirty="0"/>
              <a:t>TIR</a:t>
            </a:r>
          </a:p>
        </p:txBody>
      </p:sp>
      <p:cxnSp>
        <p:nvCxnSpPr>
          <p:cNvPr id="13" name="Łącznik prosty ze strzałką 12">
            <a:extLst>
              <a:ext uri="{FF2B5EF4-FFF2-40B4-BE49-F238E27FC236}">
                <a16:creationId xmlns:a16="http://schemas.microsoft.com/office/drawing/2014/main" id="{5A5E9E8E-7AD3-4C3C-9734-97B1BA00CF26}"/>
              </a:ext>
            </a:extLst>
          </p:cNvPr>
          <p:cNvCxnSpPr>
            <a:stCxn id="4" idx="2"/>
            <a:endCxn id="5" idx="0"/>
          </p:cNvCxnSpPr>
          <p:nvPr/>
        </p:nvCxnSpPr>
        <p:spPr>
          <a:xfrm flipH="1">
            <a:off x="2109355" y="1641764"/>
            <a:ext cx="2365663"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Łącznik prosty ze strzałką 14">
            <a:extLst>
              <a:ext uri="{FF2B5EF4-FFF2-40B4-BE49-F238E27FC236}">
                <a16:creationId xmlns:a16="http://schemas.microsoft.com/office/drawing/2014/main" id="{9CFF3B94-DFC2-48EE-97AB-AE4E7D8B0F04}"/>
              </a:ext>
            </a:extLst>
          </p:cNvPr>
          <p:cNvCxnSpPr>
            <a:stCxn id="4" idx="2"/>
            <a:endCxn id="6" idx="0"/>
          </p:cNvCxnSpPr>
          <p:nvPr/>
        </p:nvCxnSpPr>
        <p:spPr>
          <a:xfrm>
            <a:off x="4475018" y="1641764"/>
            <a:ext cx="0" cy="348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Łącznik prosty ze strzałką 16">
            <a:extLst>
              <a:ext uri="{FF2B5EF4-FFF2-40B4-BE49-F238E27FC236}">
                <a16:creationId xmlns:a16="http://schemas.microsoft.com/office/drawing/2014/main" id="{F58C56BF-3365-4D87-84A7-F3577429C541}"/>
              </a:ext>
            </a:extLst>
          </p:cNvPr>
          <p:cNvCxnSpPr>
            <a:stCxn id="4" idx="2"/>
            <a:endCxn id="7" idx="0"/>
          </p:cNvCxnSpPr>
          <p:nvPr/>
        </p:nvCxnSpPr>
        <p:spPr>
          <a:xfrm>
            <a:off x="4475018" y="1641764"/>
            <a:ext cx="2227118"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Łącznik prosty ze strzałką 18">
            <a:extLst>
              <a:ext uri="{FF2B5EF4-FFF2-40B4-BE49-F238E27FC236}">
                <a16:creationId xmlns:a16="http://schemas.microsoft.com/office/drawing/2014/main" id="{E7C56DD0-F551-4AF3-8BE6-C1FD2B4D87F8}"/>
              </a:ext>
            </a:extLst>
          </p:cNvPr>
          <p:cNvCxnSpPr>
            <a:stCxn id="5" idx="2"/>
          </p:cNvCxnSpPr>
          <p:nvPr/>
        </p:nvCxnSpPr>
        <p:spPr>
          <a:xfrm flipH="1">
            <a:off x="845127" y="2497283"/>
            <a:ext cx="1264228" cy="8866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Łącznik prosty ze strzałką 20">
            <a:extLst>
              <a:ext uri="{FF2B5EF4-FFF2-40B4-BE49-F238E27FC236}">
                <a16:creationId xmlns:a16="http://schemas.microsoft.com/office/drawing/2014/main" id="{BC8093D6-908E-43BD-816D-D55A220C4F15}"/>
              </a:ext>
            </a:extLst>
          </p:cNvPr>
          <p:cNvCxnSpPr>
            <a:stCxn id="5" idx="2"/>
            <a:endCxn id="10" idx="0"/>
          </p:cNvCxnSpPr>
          <p:nvPr/>
        </p:nvCxnSpPr>
        <p:spPr>
          <a:xfrm>
            <a:off x="2109355" y="2497283"/>
            <a:ext cx="83126" cy="561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Łącznik prosty ze strzałką 22">
            <a:extLst>
              <a:ext uri="{FF2B5EF4-FFF2-40B4-BE49-F238E27FC236}">
                <a16:creationId xmlns:a16="http://schemas.microsoft.com/office/drawing/2014/main" id="{549BC98F-21A2-4D55-93D3-B3CC03455FF3}"/>
              </a:ext>
            </a:extLst>
          </p:cNvPr>
          <p:cNvCxnSpPr>
            <a:stCxn id="5" idx="2"/>
          </p:cNvCxnSpPr>
          <p:nvPr/>
        </p:nvCxnSpPr>
        <p:spPr>
          <a:xfrm>
            <a:off x="2109355" y="2497283"/>
            <a:ext cx="1444336" cy="888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Łącznik prosty ze strzałką 24">
            <a:extLst>
              <a:ext uri="{FF2B5EF4-FFF2-40B4-BE49-F238E27FC236}">
                <a16:creationId xmlns:a16="http://schemas.microsoft.com/office/drawing/2014/main" id="{FA313FD5-65D7-4DB6-923D-1D58469E248F}"/>
              </a:ext>
            </a:extLst>
          </p:cNvPr>
          <p:cNvCxnSpPr>
            <a:stCxn id="6" idx="2"/>
          </p:cNvCxnSpPr>
          <p:nvPr/>
        </p:nvCxnSpPr>
        <p:spPr>
          <a:xfrm>
            <a:off x="4475018" y="2495516"/>
            <a:ext cx="865908" cy="850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64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A17EB0D-F36A-4868-A2FD-C08355DA00C3}"/>
              </a:ext>
            </a:extLst>
          </p:cNvPr>
          <p:cNvSpPr>
            <a:spLocks noGrp="1"/>
          </p:cNvSpPr>
          <p:nvPr>
            <p:ph type="body" sz="quarter" idx="27"/>
          </p:nvPr>
        </p:nvSpPr>
        <p:spPr/>
        <p:txBody>
          <a:bodyPr>
            <a:normAutofit/>
          </a:bodyPr>
          <a:lstStyle/>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Klasa to nowy typ danych (projekt).</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Obiekt to instancja klasy (realizacja projektu).</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Klasa posiada różne pola i metody:</a:t>
            </a:r>
          </a:p>
          <a:p>
            <a:pPr marL="692150" marR="0" lvl="1" indent="-347663" algn="l" defTabSz="914400" rtl="0" eaLnBrk="1" fontAlgn="base" latinLnBrk="0" hangingPunct="1">
              <a:lnSpc>
                <a:spcPct val="90000"/>
              </a:lnSpc>
              <a:spcBef>
                <a:spcPct val="20000"/>
              </a:spcBef>
              <a:spcAft>
                <a:spcPct val="0"/>
              </a:spcAft>
              <a:buClr>
                <a:srgbClr val="669999"/>
              </a:buClr>
              <a:buSzPct val="70000"/>
              <a:buFont typeface="Wingdings" panose="05000000000000000000" pitchFamily="2" charset="2"/>
              <a:buChar char="l"/>
              <a:tabLst/>
              <a:defRPr/>
            </a:pPr>
            <a:r>
              <a:rPr kumimoji="0" lang="pl-PL" altLang="pl-PL" sz="1800" b="0" i="0" u="none" strike="noStrike" kern="1200" cap="none" spc="0" normalizeH="0" baseline="0" noProof="0" dirty="0">
                <a:ln>
                  <a:noFill/>
                </a:ln>
                <a:solidFill>
                  <a:srgbClr val="000000"/>
                </a:solidFill>
                <a:effectLst/>
                <a:uLnTx/>
                <a:uFillTx/>
                <a:latin typeface="Arial"/>
                <a:ea typeface="+mn-ea"/>
                <a:cs typeface="+mn-cs"/>
              </a:rPr>
              <a:t>wartości pól w obiekcie określają stan obiektu,</a:t>
            </a:r>
          </a:p>
          <a:p>
            <a:pPr marL="692150" marR="0" lvl="1" indent="-347663" algn="l" defTabSz="914400" rtl="0" eaLnBrk="1" fontAlgn="base" latinLnBrk="0" hangingPunct="1">
              <a:lnSpc>
                <a:spcPct val="90000"/>
              </a:lnSpc>
              <a:spcBef>
                <a:spcPct val="20000"/>
              </a:spcBef>
              <a:spcAft>
                <a:spcPct val="0"/>
              </a:spcAft>
              <a:buClr>
                <a:srgbClr val="669999"/>
              </a:buClr>
              <a:buSzPct val="70000"/>
              <a:buFont typeface="Wingdings" panose="05000000000000000000" pitchFamily="2" charset="2"/>
              <a:buChar char="l"/>
              <a:tabLst/>
              <a:defRPr/>
            </a:pPr>
            <a:r>
              <a:rPr kumimoji="0" lang="pl-PL" altLang="pl-PL" sz="1800" b="0" i="0" u="none" strike="noStrike" kern="1200" cap="none" spc="0" normalizeH="0" baseline="0" noProof="0" dirty="0">
                <a:ln>
                  <a:noFill/>
                </a:ln>
                <a:solidFill>
                  <a:srgbClr val="000000"/>
                </a:solidFill>
                <a:effectLst/>
                <a:uLnTx/>
                <a:uFillTx/>
                <a:latin typeface="Arial"/>
                <a:ea typeface="+mn-ea"/>
                <a:cs typeface="+mn-cs"/>
              </a:rPr>
              <a:t>metody determinują funkcjonalność obiektu.</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Klasę definiuje się następująco:</a:t>
            </a:r>
            <a:br>
              <a:rPr kumimoji="0" lang="pl-PL" altLang="pl-PL" sz="20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0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class</a:t>
            </a: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klasa</a:t>
            </a:r>
            <a:b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b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definicje pól</a:t>
            </a:r>
            <a:b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deklaracje metod</a:t>
            </a:r>
            <a:b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indent="0">
              <a:buNone/>
            </a:pPr>
            <a:endParaRPr lang="pl-PL" sz="1400" dirty="0"/>
          </a:p>
        </p:txBody>
      </p:sp>
      <p:sp>
        <p:nvSpPr>
          <p:cNvPr id="3" name="Tytuł 2">
            <a:extLst>
              <a:ext uri="{FF2B5EF4-FFF2-40B4-BE49-F238E27FC236}">
                <a16:creationId xmlns:a16="http://schemas.microsoft.com/office/drawing/2014/main" id="{B61EDCE5-8B17-4E6D-A902-7A6EB59A74B0}"/>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2897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3A1229-B940-455E-8965-5FEEC0893C1E}"/>
              </a:ext>
            </a:extLst>
          </p:cNvPr>
          <p:cNvSpPr>
            <a:spLocks noGrp="1"/>
          </p:cNvSpPr>
          <p:nvPr>
            <p:ph type="body" sz="quarter" idx="27"/>
          </p:nvPr>
        </p:nvSpPr>
        <p:spPr/>
        <p:txBody>
          <a:bodyPr/>
          <a:lstStyle/>
          <a:p>
            <a:pPr marL="0" indent="0">
              <a:buNone/>
            </a:pPr>
            <a:r>
              <a:rPr lang="pl-PL" dirty="0"/>
              <a:t>Przykład klasy:</a:t>
            </a:r>
            <a:br>
              <a:rPr lang="pl-PL" dirty="0"/>
            </a:br>
            <a:r>
              <a:rPr lang="pl-PL" dirty="0" err="1"/>
              <a:t>class</a:t>
            </a:r>
            <a:r>
              <a:rPr lang="pl-PL" dirty="0"/>
              <a:t> Punkt</a:t>
            </a:r>
            <a:br>
              <a:rPr lang="pl-PL" dirty="0"/>
            </a:br>
            <a:r>
              <a:rPr lang="pl-PL" dirty="0"/>
              <a:t>{</a:t>
            </a:r>
            <a:br>
              <a:rPr lang="pl-PL" dirty="0"/>
            </a:br>
            <a:r>
              <a:rPr lang="pl-PL" dirty="0"/>
              <a:t>public:</a:t>
            </a:r>
            <a:br>
              <a:rPr lang="pl-PL" dirty="0"/>
            </a:br>
            <a:r>
              <a:rPr lang="pl-PL" dirty="0"/>
              <a:t>    </a:t>
            </a:r>
            <a:r>
              <a:rPr lang="pl-PL" dirty="0" err="1"/>
              <a:t>double</a:t>
            </a:r>
            <a:r>
              <a:rPr lang="pl-PL" dirty="0"/>
              <a:t> x, y;</a:t>
            </a:r>
            <a:br>
              <a:rPr lang="pl-PL" dirty="0"/>
            </a:br>
            <a:r>
              <a:rPr lang="pl-PL" dirty="0"/>
              <a:t>    Punkt (</a:t>
            </a:r>
            <a:r>
              <a:rPr lang="pl-PL" dirty="0" err="1"/>
              <a:t>double</a:t>
            </a:r>
            <a:r>
              <a:rPr lang="pl-PL" dirty="0"/>
              <a:t> a, </a:t>
            </a:r>
            <a:r>
              <a:rPr lang="pl-PL" dirty="0" err="1"/>
              <a:t>double</a:t>
            </a:r>
            <a:r>
              <a:rPr lang="pl-PL" dirty="0"/>
              <a:t> b);</a:t>
            </a:r>
            <a:br>
              <a:rPr lang="pl-PL" dirty="0"/>
            </a:br>
            <a:r>
              <a:rPr lang="pl-PL" dirty="0"/>
              <a:t>    </a:t>
            </a:r>
            <a:r>
              <a:rPr lang="pl-PL" dirty="0" err="1"/>
              <a:t>void</a:t>
            </a:r>
            <a:r>
              <a:rPr lang="pl-PL" dirty="0"/>
              <a:t> </a:t>
            </a:r>
            <a:r>
              <a:rPr lang="pl-PL" dirty="0" err="1"/>
              <a:t>przesun_x</a:t>
            </a:r>
            <a:r>
              <a:rPr lang="pl-PL" dirty="0"/>
              <a:t> (</a:t>
            </a:r>
            <a:r>
              <a:rPr lang="pl-PL" dirty="0" err="1"/>
              <a:t>double</a:t>
            </a:r>
            <a:r>
              <a:rPr lang="pl-PL" dirty="0"/>
              <a:t> dx);</a:t>
            </a:r>
            <a:br>
              <a:rPr lang="pl-PL" dirty="0"/>
            </a:br>
            <a:r>
              <a:rPr lang="pl-PL" dirty="0"/>
              <a:t>    </a:t>
            </a:r>
            <a:r>
              <a:rPr lang="pl-PL" dirty="0" err="1"/>
              <a:t>void</a:t>
            </a:r>
            <a:r>
              <a:rPr lang="pl-PL" dirty="0"/>
              <a:t> </a:t>
            </a:r>
            <a:r>
              <a:rPr lang="pl-PL" dirty="0" err="1"/>
              <a:t>przesun_y</a:t>
            </a:r>
            <a:r>
              <a:rPr lang="pl-PL" dirty="0"/>
              <a:t> (</a:t>
            </a:r>
            <a:r>
              <a:rPr lang="pl-PL" dirty="0" err="1"/>
              <a:t>double</a:t>
            </a:r>
            <a:r>
              <a:rPr lang="pl-PL" dirty="0"/>
              <a:t> </a:t>
            </a:r>
            <a:r>
              <a:rPr lang="pl-PL" dirty="0" err="1"/>
              <a:t>dy</a:t>
            </a:r>
            <a:r>
              <a:rPr lang="pl-PL" dirty="0"/>
              <a:t>);</a:t>
            </a:r>
            <a:br>
              <a:rPr lang="pl-PL" dirty="0"/>
            </a:br>
            <a:r>
              <a:rPr lang="pl-PL" dirty="0"/>
              <a:t>    </a:t>
            </a:r>
            <a:r>
              <a:rPr lang="pl-PL" dirty="0" err="1"/>
              <a:t>double</a:t>
            </a:r>
            <a:r>
              <a:rPr lang="pl-PL" dirty="0"/>
              <a:t> </a:t>
            </a:r>
            <a:r>
              <a:rPr lang="pl-PL" dirty="0" err="1"/>
              <a:t>odleglosc</a:t>
            </a:r>
            <a:r>
              <a:rPr lang="pl-PL" dirty="0"/>
              <a:t> (Punkt p);</a:t>
            </a:r>
            <a:br>
              <a:rPr lang="pl-PL" dirty="0"/>
            </a:br>
            <a:r>
              <a:rPr lang="pl-PL" dirty="0"/>
              <a:t>};</a:t>
            </a:r>
          </a:p>
          <a:p>
            <a:pPr marL="0" indent="0">
              <a:buNone/>
            </a:pPr>
            <a:endParaRPr lang="pl-PL" dirty="0"/>
          </a:p>
        </p:txBody>
      </p:sp>
      <p:sp>
        <p:nvSpPr>
          <p:cNvPr id="3" name="Tytuł 2">
            <a:extLst>
              <a:ext uri="{FF2B5EF4-FFF2-40B4-BE49-F238E27FC236}">
                <a16:creationId xmlns:a16="http://schemas.microsoft.com/office/drawing/2014/main" id="{F7BF516D-B381-4221-9072-01D1482482EE}"/>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1075914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73309-3A2F-46E9-A1C4-287225E6A569}"/>
              </a:ext>
            </a:extLst>
          </p:cNvPr>
          <p:cNvSpPr>
            <a:spLocks noGrp="1"/>
          </p:cNvSpPr>
          <p:nvPr>
            <p:ph type="body" sz="quarter" idx="27"/>
          </p:nvPr>
        </p:nvSpPr>
        <p:spPr/>
        <p:txBody>
          <a:bodyPr>
            <a:normAutofit/>
          </a:bodyPr>
          <a:lstStyle/>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Metody w klasie tylko deklarujemy (jak funkcje w plikach nagłówkowych).</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Definicje metod umieszczamy poza klasą (definicje te są kwalifikowane nazwą kasy za pomocą operatora zakresu </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Przykład definicji metody poza klasą:</a:t>
            </a:r>
            <a:br>
              <a:rPr kumimoji="0" lang="pl-PL" altLang="pl-PL" sz="2400" b="0" i="0" u="none" strike="noStrike" kern="1200" cap="none" spc="0" normalizeH="0" baseline="0" noProof="0" dirty="0">
                <a:ln>
                  <a:noFill/>
                </a:ln>
                <a:solidFill>
                  <a:srgbClr val="000000"/>
                </a:solidFill>
                <a:effectLst/>
                <a:uLnTx/>
                <a:uFillTx/>
                <a:latin typeface="Arial"/>
                <a:ea typeface="+mn-ea"/>
                <a:cs typeface="+mn-cs"/>
              </a:rPr>
            </a:b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void</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Punkt::</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przesun_x</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double</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dx)</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x += dx;</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indent="0">
              <a:buNone/>
            </a:pPr>
            <a:endParaRPr lang="pl-PL" sz="1400" dirty="0"/>
          </a:p>
        </p:txBody>
      </p:sp>
      <p:sp>
        <p:nvSpPr>
          <p:cNvPr id="3" name="Tytuł 2">
            <a:extLst>
              <a:ext uri="{FF2B5EF4-FFF2-40B4-BE49-F238E27FC236}">
                <a16:creationId xmlns:a16="http://schemas.microsoft.com/office/drawing/2014/main" id="{AC08D331-81BA-444D-8C2B-8E2EA02FFC64}"/>
              </a:ext>
            </a:extLst>
          </p:cNvPr>
          <p:cNvSpPr>
            <a:spLocks noGrp="1"/>
          </p:cNvSpPr>
          <p:nvPr>
            <p:ph type="title"/>
          </p:nvPr>
        </p:nvSpPr>
        <p:spPr/>
        <p:txBody>
          <a:bodyPr/>
          <a:lstStyle/>
          <a:p>
            <a:r>
              <a:rPr lang="pl-PL" dirty="0"/>
              <a:t>Klasy</a:t>
            </a:r>
          </a:p>
        </p:txBody>
      </p:sp>
    </p:spTree>
    <p:extLst>
      <p:ext uri="{BB962C8B-B14F-4D97-AF65-F5344CB8AC3E}">
        <p14:creationId xmlns:p14="http://schemas.microsoft.com/office/powerpoint/2010/main" val="308420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8E886BB-C068-4F84-A9F8-44503798A3A6}"/>
              </a:ext>
            </a:extLst>
          </p:cNvPr>
          <p:cNvSpPr>
            <a:spLocks noGrp="1"/>
          </p:cNvSpPr>
          <p:nvPr>
            <p:ph type="body" sz="quarter" idx="27"/>
          </p:nvPr>
        </p:nvSpPr>
        <p:spPr/>
        <p:txBody>
          <a:bodyPr>
            <a:normAutofit/>
          </a:body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Konstruktor to specjalna metoda uruchamiana tylko podczas inicjalizacji obiektu.</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Konstruktor ma taką samą nazwę jak klasa.</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Konstruktor nie zwraca żadnego wyniku.</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l"/>
              <a:tabLst/>
              <a:defRPr/>
            </a:pPr>
            <a:r>
              <a:rPr kumimoji="0" lang="pl-PL" altLang="pl-PL" sz="2000" b="0" i="0" u="none" strike="noStrike" kern="1200" cap="none" spc="0" normalizeH="0" baseline="0" noProof="0" dirty="0">
                <a:ln>
                  <a:noFill/>
                </a:ln>
                <a:solidFill>
                  <a:srgbClr val="000000"/>
                </a:solidFill>
                <a:effectLst/>
                <a:uLnTx/>
                <a:uFillTx/>
                <a:latin typeface="Arial"/>
                <a:ea typeface="+mn-ea"/>
                <a:cs typeface="+mn-cs"/>
              </a:rPr>
              <a:t>Przykład konstruktora:</a:t>
            </a:r>
            <a:br>
              <a:rPr kumimoji="0" lang="pl-PL" altLang="pl-PL" sz="26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Punkt::Punkt (</a:t>
            </a:r>
            <a:r>
              <a:rPr kumimoji="0" lang="pl-PL" altLang="pl-PL" sz="22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double</a:t>
            </a: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 </a:t>
            </a:r>
            <a:r>
              <a:rPr kumimoji="0" lang="pl-PL" altLang="pl-PL" sz="22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double</a:t>
            </a: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b)</a:t>
            </a:r>
            <a:b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b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x = a, y = b;</a:t>
            </a:r>
            <a:b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indent="0">
              <a:buNone/>
            </a:pPr>
            <a:endParaRPr lang="pl-PL" dirty="0"/>
          </a:p>
        </p:txBody>
      </p:sp>
      <p:sp>
        <p:nvSpPr>
          <p:cNvPr id="3" name="Tytuł 2">
            <a:extLst>
              <a:ext uri="{FF2B5EF4-FFF2-40B4-BE49-F238E27FC236}">
                <a16:creationId xmlns:a16="http://schemas.microsoft.com/office/drawing/2014/main" id="{DCBCC662-FBC9-42A2-BE8C-2DFF086A2C1F}"/>
              </a:ext>
            </a:extLst>
          </p:cNvPr>
          <p:cNvSpPr>
            <a:spLocks noGrp="1"/>
          </p:cNvSpPr>
          <p:nvPr>
            <p:ph type="title"/>
          </p:nvPr>
        </p:nvSpPr>
        <p:spPr/>
        <p:txBody>
          <a:bodyPr/>
          <a:lstStyle/>
          <a:p>
            <a:r>
              <a:rPr lang="pl-PL" dirty="0"/>
              <a:t>Konstruktor Klasy</a:t>
            </a:r>
          </a:p>
        </p:txBody>
      </p:sp>
    </p:spTree>
    <p:extLst>
      <p:ext uri="{BB962C8B-B14F-4D97-AF65-F5344CB8AC3E}">
        <p14:creationId xmlns:p14="http://schemas.microsoft.com/office/powerpoint/2010/main" val="5858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2DF22A-6174-4E8C-B4F9-A0860D44F4F3}"/>
              </a:ext>
            </a:extLst>
          </p:cNvPr>
          <p:cNvSpPr>
            <a:spLocks noGrp="1"/>
          </p:cNvSpPr>
          <p:nvPr>
            <p:ph type="body" sz="quarter" idx="27"/>
          </p:nvPr>
        </p:nvSpPr>
        <p:spPr/>
        <p:txBody>
          <a:bodyPr>
            <a:normAutofit/>
          </a:bodyPr>
          <a:lstStyle/>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Można utworzyć obiekt na stosie za pomocą zwykłej deklaracji połączonej z inicjalizacją.</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Przykład obiektu automatycznego:</a:t>
            </a:r>
            <a:br>
              <a:rPr kumimoji="0" lang="pl-PL" altLang="pl-PL" b="0" i="0" u="none" strike="noStrike" kern="1200" cap="none" spc="0" normalizeH="0" baseline="0" noProof="0" dirty="0">
                <a:ln>
                  <a:noFill/>
                </a:ln>
                <a:solidFill>
                  <a:srgbClr val="000000"/>
                </a:solidFill>
                <a:effectLst/>
                <a:uLnTx/>
                <a:uFillTx/>
                <a:latin typeface="Arial"/>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Punkt a = Punkt(4,6);</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Punkt b(5,7);</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Można też utworzyć obiekt na stercie za pomocą operatora </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new</a:t>
            </a:r>
            <a:r>
              <a:rPr kumimoji="0" lang="pl-PL" altLang="pl-PL" b="0" i="0" u="none" strike="noStrike" kern="1200" cap="none" spc="0" normalizeH="0" baseline="0" noProof="0" dirty="0">
                <a:ln>
                  <a:noFill/>
                </a:ln>
                <a:solidFill>
                  <a:srgbClr val="000000"/>
                </a:solidFill>
                <a:effectLst/>
                <a:uLnTx/>
                <a:uFillTx/>
                <a:latin typeface="Arial"/>
                <a:ea typeface="+mn-ea"/>
                <a:cs typeface="+mn-cs"/>
              </a:rPr>
              <a:t>. Pamiętaj o usunięciu go operatorem </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delete</a:t>
            </a:r>
            <a:r>
              <a:rPr kumimoji="0" lang="pl-PL" altLang="pl-PL" b="0" i="0" u="none" strike="noStrike" kern="1200" cap="none" spc="0" normalizeH="0" baseline="0" noProof="0" dirty="0">
                <a:ln>
                  <a:noFill/>
                </a:ln>
                <a:solidFill>
                  <a:srgbClr val="000000"/>
                </a:solidFill>
                <a:effectLst/>
                <a:uLnTx/>
                <a:uFillTx/>
                <a:latin typeface="Arial"/>
                <a:ea typeface="+mn-ea"/>
                <a:cs typeface="+mn-cs"/>
              </a:rPr>
              <a:t>, gdy będzie niepotrzebny.</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b="0" i="0" u="none" strike="noStrike" kern="1200" cap="none" spc="0" normalizeH="0" baseline="0" noProof="0" dirty="0">
                <a:ln>
                  <a:noFill/>
                </a:ln>
                <a:solidFill>
                  <a:srgbClr val="000000"/>
                </a:solidFill>
                <a:effectLst/>
                <a:uLnTx/>
                <a:uFillTx/>
                <a:latin typeface="Arial"/>
                <a:ea typeface="+mn-ea"/>
                <a:cs typeface="+mn-cs"/>
              </a:rPr>
              <a:t>Przykład obiektu w pamięci wolnej:</a:t>
            </a:r>
            <a:br>
              <a:rPr kumimoji="0" lang="pl-PL" altLang="pl-PL" b="0" i="0" u="none" strike="noStrike" kern="1200" cap="none" spc="0" normalizeH="0" baseline="0" noProof="0" dirty="0">
                <a:ln>
                  <a:noFill/>
                </a:ln>
                <a:solidFill>
                  <a:srgbClr val="000000"/>
                </a:solidFill>
                <a:effectLst/>
                <a:uLnTx/>
                <a:uFillTx/>
                <a:latin typeface="Arial"/>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Punkt *p = </a:t>
            </a: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new</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Punkt(-2,-3);</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b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delete</a:t>
            </a:r>
            <a:r>
              <a:rPr kumimoji="0" lang="pl-PL" altLang="pl-PL"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p;</a:t>
            </a:r>
          </a:p>
          <a:p>
            <a:pPr marL="0" indent="0">
              <a:buNone/>
            </a:pPr>
            <a:endParaRPr lang="pl-PL" sz="1400" dirty="0"/>
          </a:p>
        </p:txBody>
      </p:sp>
      <p:sp>
        <p:nvSpPr>
          <p:cNvPr id="3" name="Tytuł 2">
            <a:extLst>
              <a:ext uri="{FF2B5EF4-FFF2-40B4-BE49-F238E27FC236}">
                <a16:creationId xmlns:a16="http://schemas.microsoft.com/office/drawing/2014/main" id="{15A9FB4F-7FE9-4009-90CD-F056352AE054}"/>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3888269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AD9D11B-F2CF-41C1-B505-DA30EF189AE9}"/>
              </a:ext>
            </a:extLst>
          </p:cNvPr>
          <p:cNvSpPr>
            <a:spLocks noGrp="1"/>
          </p:cNvSpPr>
          <p:nvPr>
            <p:ph type="body" sz="quarter" idx="27"/>
          </p:nvPr>
        </p:nvSpPr>
        <p:spPr/>
        <p:txBody>
          <a:bodyPr>
            <a:normAutofit/>
          </a:bodyPr>
          <a:lstStyle/>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Do składowych w obiekcie odwołujemy się za pomocą operatora dostępu do składowych (kropka </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dla obiektów i referencji albo strzałka </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-&gt;</a:t>
            </a: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 dla wskaźników).</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Metoda jest wywoływana na rzecz konkretnego jednego obiektu.</a:t>
            </a:r>
          </a:p>
          <a:p>
            <a:pPr marL="342900" marR="0" lvl="0" indent="-342900" algn="l" defTabSz="914400" rtl="0" eaLnBrk="1" fontAlgn="base" latinLnBrk="0" hangingPunct="1">
              <a:lnSpc>
                <a:spcPct val="90000"/>
              </a:lnSpc>
              <a:spcBef>
                <a:spcPct val="20000"/>
              </a:spcBef>
              <a:spcAft>
                <a:spcPct val="0"/>
              </a:spcAft>
              <a:buClr>
                <a:srgbClr val="330066"/>
              </a:buClr>
              <a:buSzPct val="70000"/>
              <a:buFont typeface="Wingdings" panose="05000000000000000000" pitchFamily="2" charset="2"/>
              <a:buChar char="l"/>
              <a:tabLst/>
              <a:defRPr/>
            </a:pPr>
            <a:r>
              <a:rPr kumimoji="0" lang="pl-PL" altLang="pl-PL" sz="2400" b="0" i="0" u="none" strike="noStrike" kern="1200" cap="none" spc="0" normalizeH="0" baseline="0" noProof="0" dirty="0">
                <a:ln>
                  <a:noFill/>
                </a:ln>
                <a:solidFill>
                  <a:srgbClr val="000000"/>
                </a:solidFill>
                <a:effectLst/>
                <a:uLnTx/>
                <a:uFillTx/>
                <a:latin typeface="Arial"/>
                <a:ea typeface="+mn-ea"/>
                <a:cs typeface="+mn-cs"/>
              </a:rPr>
              <a:t>Przykłady odwołania do składowych w obiekcie:</a:t>
            </a:r>
            <a:br>
              <a:rPr kumimoji="0" lang="pl-PL" altLang="pl-PL" sz="2400" b="0" i="0" u="none" strike="noStrike" kern="1200" cap="none" spc="0" normalizeH="0" baseline="0" noProof="0" dirty="0">
                <a:ln>
                  <a:noFill/>
                </a:ln>
                <a:solidFill>
                  <a:srgbClr val="000000"/>
                </a:solidFill>
                <a:effectLst/>
                <a:uLnTx/>
                <a:uFillTx/>
                <a:latin typeface="Arial"/>
                <a:ea typeface="+mn-ea"/>
                <a:cs typeface="+mn-cs"/>
              </a:rPr>
            </a:b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Punkt a(17,23), b(20,19), *p = &amp;p;</a:t>
            </a:r>
            <a:b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double</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d = </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a.odleglosc</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(b);</a:t>
            </a:r>
            <a:b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b.przesun_y</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(8);</a:t>
            </a:r>
            <a:b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p-&gt;</a:t>
            </a:r>
            <a:r>
              <a:rPr kumimoji="0" lang="pl-PL" altLang="pl-PL"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przesun_x</a:t>
            </a:r>
            <a:r>
              <a:rPr kumimoji="0" lang="pl-PL" altLang="pl-PL"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(6);</a:t>
            </a:r>
          </a:p>
          <a:p>
            <a:pPr marL="0" indent="0">
              <a:buNone/>
            </a:pPr>
            <a:endParaRPr lang="pl-PL" sz="1600" dirty="0"/>
          </a:p>
        </p:txBody>
      </p:sp>
      <p:sp>
        <p:nvSpPr>
          <p:cNvPr id="3" name="Tytuł 2">
            <a:extLst>
              <a:ext uri="{FF2B5EF4-FFF2-40B4-BE49-F238E27FC236}">
                <a16:creationId xmlns:a16="http://schemas.microsoft.com/office/drawing/2014/main" id="{6191CFD0-951E-4BE9-85A6-36E41DBB7FF4}"/>
              </a:ext>
            </a:extLst>
          </p:cNvPr>
          <p:cNvSpPr>
            <a:spLocks noGrp="1"/>
          </p:cNvSpPr>
          <p:nvPr>
            <p:ph type="title"/>
          </p:nvPr>
        </p:nvSpPr>
        <p:spPr/>
        <p:txBody>
          <a:bodyPr/>
          <a:lstStyle/>
          <a:p>
            <a:r>
              <a:rPr lang="pl-PL" dirty="0"/>
              <a:t>Obiekty</a:t>
            </a:r>
          </a:p>
        </p:txBody>
      </p:sp>
    </p:spTree>
    <p:extLst>
      <p:ext uri="{BB962C8B-B14F-4D97-AF65-F5344CB8AC3E}">
        <p14:creationId xmlns:p14="http://schemas.microsoft.com/office/powerpoint/2010/main" val="270593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789E6C5-37BF-41F4-B3A4-53D52EB9E4D6}"/>
              </a:ext>
            </a:extLst>
          </p:cNvPr>
          <p:cNvSpPr>
            <a:spLocks noGrp="1"/>
          </p:cNvSpPr>
          <p:nvPr>
            <p:ph type="body" sz="quarter" idx="27"/>
          </p:nvPr>
        </p:nvSpPr>
        <p:spPr/>
        <p:txBody>
          <a:bodyPr/>
          <a:lstStyle/>
          <a:p>
            <a:pPr marL="0" indent="0">
              <a:buNone/>
            </a:pPr>
            <a:r>
              <a:rPr lang="pl-PL" b="1" dirty="0"/>
              <a:t>Szablon</a:t>
            </a:r>
            <a:r>
              <a:rPr lang="pl-PL" dirty="0"/>
              <a:t> (ang. </a:t>
            </a:r>
            <a:r>
              <a:rPr lang="pl-PL" dirty="0" err="1"/>
              <a:t>template</a:t>
            </a:r>
            <a:r>
              <a:rPr lang="pl-PL" dirty="0"/>
              <a:t>) – element języka C++, umożliwiający programowanie uogólnione – tworzenie kodu niezależnego od typów, algorytmów oraz struktur danych. </a:t>
            </a:r>
          </a:p>
          <a:p>
            <a:pPr marL="0" indent="0">
              <a:buNone/>
            </a:pPr>
            <a:endParaRPr lang="pl-PL" dirty="0"/>
          </a:p>
          <a:p>
            <a:pPr marL="0" indent="0">
              <a:buNone/>
            </a:pPr>
            <a:r>
              <a:rPr lang="pl-PL" dirty="0"/>
              <a:t>Wyróżnia się:</a:t>
            </a:r>
          </a:p>
          <a:p>
            <a:pPr marL="0" indent="0">
              <a:buNone/>
            </a:pPr>
            <a:endParaRPr lang="pl-PL" dirty="0"/>
          </a:p>
          <a:p>
            <a:r>
              <a:rPr lang="pl-PL" dirty="0"/>
              <a:t>    szablony funkcji</a:t>
            </a:r>
          </a:p>
          <a:p>
            <a:r>
              <a:rPr lang="pl-PL" dirty="0"/>
              <a:t>    szablony klasy</a:t>
            </a:r>
          </a:p>
          <a:p>
            <a:r>
              <a:rPr lang="pl-PL" dirty="0"/>
              <a:t>    metoda instancji</a:t>
            </a:r>
          </a:p>
          <a:p>
            <a:r>
              <a:rPr lang="pl-PL" dirty="0"/>
              <a:t>    szablony szablonu</a:t>
            </a:r>
          </a:p>
        </p:txBody>
      </p:sp>
      <p:sp>
        <p:nvSpPr>
          <p:cNvPr id="3" name="Tytuł 2">
            <a:extLst>
              <a:ext uri="{FF2B5EF4-FFF2-40B4-BE49-F238E27FC236}">
                <a16:creationId xmlns:a16="http://schemas.microsoft.com/office/drawing/2014/main" id="{824B2C44-86E4-40E7-836D-FC93FA89888F}"/>
              </a:ext>
            </a:extLst>
          </p:cNvPr>
          <p:cNvSpPr>
            <a:spLocks noGrp="1"/>
          </p:cNvSpPr>
          <p:nvPr>
            <p:ph type="title"/>
          </p:nvPr>
        </p:nvSpPr>
        <p:spPr/>
        <p:txBody>
          <a:bodyPr/>
          <a:lstStyle/>
          <a:p>
            <a:r>
              <a:rPr lang="pl-PL" dirty="0"/>
              <a:t>Język C++ - szablony</a:t>
            </a:r>
          </a:p>
        </p:txBody>
      </p:sp>
    </p:spTree>
    <p:extLst>
      <p:ext uri="{BB962C8B-B14F-4D97-AF65-F5344CB8AC3E}">
        <p14:creationId xmlns:p14="http://schemas.microsoft.com/office/powerpoint/2010/main" val="465645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03E2F56-F5E5-4B33-B6FC-EB7527432EC0}"/>
              </a:ext>
            </a:extLst>
          </p:cNvPr>
          <p:cNvSpPr>
            <a:spLocks noGrp="1"/>
          </p:cNvSpPr>
          <p:nvPr>
            <p:ph type="body" sz="quarter" idx="27"/>
          </p:nvPr>
        </p:nvSpPr>
        <p:spPr>
          <a:xfrm>
            <a:off x="457200" y="853639"/>
            <a:ext cx="8235950" cy="3780705"/>
          </a:xfrm>
        </p:spPr>
        <p:txBody>
          <a:bodyPr>
            <a:normAutofit/>
          </a:bodyPr>
          <a:lstStyle/>
          <a:p>
            <a:pPr marL="0" indent="0">
              <a:buNone/>
            </a:pPr>
            <a:r>
              <a:rPr lang="pl-PL" dirty="0"/>
              <a:t>Przykładowy szablon klasy w języku C++:</a:t>
            </a:r>
          </a:p>
          <a:p>
            <a:pPr marL="0" indent="0">
              <a:buNone/>
            </a:pPr>
            <a:endParaRPr lang="pl-PL" dirty="0"/>
          </a:p>
          <a:p>
            <a:pPr marL="0" indent="0">
              <a:buNone/>
            </a:pPr>
            <a:r>
              <a:rPr lang="en-US" b="1" dirty="0"/>
              <a:t>template &lt;class T&gt; </a:t>
            </a:r>
          </a:p>
          <a:p>
            <a:pPr marL="0" indent="0">
              <a:buNone/>
            </a:pPr>
            <a:r>
              <a:rPr lang="en-US" b="1" dirty="0"/>
              <a:t>  class List</a:t>
            </a:r>
          </a:p>
          <a:p>
            <a:pPr marL="0" indent="0">
              <a:buNone/>
            </a:pPr>
            <a:r>
              <a:rPr lang="en-US" b="1" dirty="0"/>
              <a:t>  {</a:t>
            </a:r>
          </a:p>
          <a:p>
            <a:pPr marL="0" indent="0">
              <a:buNone/>
            </a:pPr>
            <a:r>
              <a:rPr lang="en-US" b="1" dirty="0"/>
              <a:t>      ...</a:t>
            </a:r>
          </a:p>
          <a:p>
            <a:pPr marL="0" indent="0">
              <a:buNone/>
            </a:pPr>
            <a:r>
              <a:rPr lang="en-US" b="1" dirty="0"/>
              <a:t>  };</a:t>
            </a:r>
            <a:endParaRPr lang="pl-PL" b="1" dirty="0"/>
          </a:p>
          <a:p>
            <a:pPr marL="0" indent="0">
              <a:buNone/>
            </a:pPr>
            <a:endParaRPr lang="pl-PL" b="1" dirty="0"/>
          </a:p>
          <a:p>
            <a:pPr marL="0" indent="0">
              <a:buNone/>
            </a:pPr>
            <a:r>
              <a:rPr lang="pl-PL" dirty="0"/>
              <a:t>gdzie T jest parametrem szablonu, którego użyto w powyższej definicji zamiast konkretnego typu. </a:t>
            </a:r>
          </a:p>
        </p:txBody>
      </p:sp>
      <p:sp>
        <p:nvSpPr>
          <p:cNvPr id="3" name="Tytuł 2">
            <a:extLst>
              <a:ext uri="{FF2B5EF4-FFF2-40B4-BE49-F238E27FC236}">
                <a16:creationId xmlns:a16="http://schemas.microsoft.com/office/drawing/2014/main" id="{0E1A763D-0A14-4E28-B305-43E7AACC6D36}"/>
              </a:ext>
            </a:extLst>
          </p:cNvPr>
          <p:cNvSpPr>
            <a:spLocks noGrp="1"/>
          </p:cNvSpPr>
          <p:nvPr>
            <p:ph type="title"/>
          </p:nvPr>
        </p:nvSpPr>
        <p:spPr/>
        <p:txBody>
          <a:bodyPr/>
          <a:lstStyle/>
          <a:p>
            <a:r>
              <a:rPr lang="pl-PL" dirty="0"/>
              <a:t>Szablony</a:t>
            </a:r>
          </a:p>
        </p:txBody>
      </p:sp>
    </p:spTree>
    <p:extLst>
      <p:ext uri="{BB962C8B-B14F-4D97-AF65-F5344CB8AC3E}">
        <p14:creationId xmlns:p14="http://schemas.microsoft.com/office/powerpoint/2010/main" val="42603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E926F51-2376-45FB-B1AB-EC90082F7104}"/>
              </a:ext>
            </a:extLst>
          </p:cNvPr>
          <p:cNvSpPr>
            <a:spLocks noGrp="1"/>
          </p:cNvSpPr>
          <p:nvPr>
            <p:ph type="body" sz="quarter" idx="27"/>
          </p:nvPr>
        </p:nvSpPr>
        <p:spPr/>
        <p:txBody>
          <a:bodyPr/>
          <a:lstStyle/>
          <a:p>
            <a:pPr marL="0" indent="0">
              <a:buNone/>
            </a:pPr>
            <a:r>
              <a:rPr lang="pl-PL" dirty="0"/>
              <a:t>W języku C++ możemy do funkcji przekazać dowolną ilość parametrów. Modyfikując parametry w obrębie ciała funkcji oryginalne zmienne nie zmienią się. Przekazując zmienne do funkcji poprzez wartość (czyli w sposób standardowy), tworzymy wewnątrz funkcji ich kopię! Co z tego faktu wynika? Każda funkcja w C++ może zmodyfikować maksymalnie jedną zmienną, za pomocą wartości zwracanej return.</a:t>
            </a:r>
          </a:p>
          <a:p>
            <a:pPr marL="0" indent="0">
              <a:buNone/>
            </a:pPr>
            <a:endParaRPr lang="pl-PL" dirty="0"/>
          </a:p>
          <a:p>
            <a:pPr marL="0" indent="0">
              <a:buNone/>
            </a:pPr>
            <a:r>
              <a:rPr lang="pl-PL" dirty="0"/>
              <a:t>Żeby zwrócić np. 3 zmienne nie możemy użyć 3 razy instrukcji return!</a:t>
            </a:r>
          </a:p>
          <a:p>
            <a:pPr marL="0" indent="0">
              <a:buNone/>
            </a:pPr>
            <a:r>
              <a:rPr lang="pl-PL" dirty="0"/>
              <a:t>Zwrot n wartości poprzez </a:t>
            </a:r>
            <a:r>
              <a:rPr lang="pl-PL" dirty="0" err="1"/>
              <a:t>funcję</a:t>
            </a:r>
            <a:r>
              <a:rPr lang="pl-PL" dirty="0"/>
              <a:t> jest możliwy tylko i wyłącznie z użyciem wskaźników a nie wartości.</a:t>
            </a:r>
          </a:p>
        </p:txBody>
      </p:sp>
      <p:sp>
        <p:nvSpPr>
          <p:cNvPr id="3" name="Tytuł 2">
            <a:extLst>
              <a:ext uri="{FF2B5EF4-FFF2-40B4-BE49-F238E27FC236}">
                <a16:creationId xmlns:a16="http://schemas.microsoft.com/office/drawing/2014/main" id="{F2E3CF40-219C-447A-9207-01F26C7A7E0D}"/>
              </a:ext>
            </a:extLst>
          </p:cNvPr>
          <p:cNvSpPr>
            <a:spLocks noGrp="1"/>
          </p:cNvSpPr>
          <p:nvPr>
            <p:ph type="title"/>
          </p:nvPr>
        </p:nvSpPr>
        <p:spPr/>
        <p:txBody>
          <a:bodyPr/>
          <a:lstStyle/>
          <a:p>
            <a:r>
              <a:rPr lang="pl-PL" dirty="0"/>
              <a:t>Dlaczego używamy wskaźników?</a:t>
            </a:r>
          </a:p>
        </p:txBody>
      </p:sp>
    </p:spTree>
    <p:extLst>
      <p:ext uri="{BB962C8B-B14F-4D97-AF65-F5344CB8AC3E}">
        <p14:creationId xmlns:p14="http://schemas.microsoft.com/office/powerpoint/2010/main" val="1087044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E60D7B5-BF14-44B4-8998-E0AA6BA6F06A}"/>
              </a:ext>
            </a:extLst>
          </p:cNvPr>
          <p:cNvSpPr>
            <a:spLocks noGrp="1"/>
          </p:cNvSpPr>
          <p:nvPr>
            <p:ph type="body" sz="quarter" idx="27"/>
          </p:nvPr>
        </p:nvSpPr>
        <p:spPr>
          <a:xfrm>
            <a:off x="450850" y="1407821"/>
            <a:ext cx="8235950" cy="1397724"/>
          </a:xfrm>
        </p:spPr>
        <p:txBody>
          <a:bodyPr/>
          <a:lstStyle/>
          <a:p>
            <a:pPr marL="0" indent="0">
              <a:buNone/>
            </a:pPr>
            <a:r>
              <a:rPr lang="sv-SE" dirty="0"/>
              <a:t> List &lt;int&gt; lista1;</a:t>
            </a:r>
          </a:p>
          <a:p>
            <a:pPr marL="0" indent="0">
              <a:buNone/>
            </a:pPr>
            <a:r>
              <a:rPr lang="sv-SE" dirty="0"/>
              <a:t> List &lt;std::string&gt; lista2;</a:t>
            </a:r>
          </a:p>
          <a:p>
            <a:pPr marL="0" indent="0">
              <a:buNone/>
            </a:pPr>
            <a:r>
              <a:rPr lang="sv-SE" dirty="0"/>
              <a:t> List &lt;MojaKlasa&gt; lista_mojej_klasy;</a:t>
            </a:r>
            <a:endParaRPr lang="pl-PL" dirty="0"/>
          </a:p>
        </p:txBody>
      </p:sp>
      <p:sp>
        <p:nvSpPr>
          <p:cNvPr id="3" name="Tytuł 2">
            <a:extLst>
              <a:ext uri="{FF2B5EF4-FFF2-40B4-BE49-F238E27FC236}">
                <a16:creationId xmlns:a16="http://schemas.microsoft.com/office/drawing/2014/main" id="{B2926325-3784-4BAA-81F0-3CFFB7C5AAAE}"/>
              </a:ext>
            </a:extLst>
          </p:cNvPr>
          <p:cNvSpPr>
            <a:spLocks noGrp="1"/>
          </p:cNvSpPr>
          <p:nvPr>
            <p:ph type="title"/>
          </p:nvPr>
        </p:nvSpPr>
        <p:spPr/>
        <p:txBody>
          <a:bodyPr/>
          <a:lstStyle/>
          <a:p>
            <a:r>
              <a:rPr lang="pl-PL" dirty="0"/>
              <a:t>Implementacja szablonu</a:t>
            </a:r>
          </a:p>
        </p:txBody>
      </p:sp>
      <p:sp>
        <p:nvSpPr>
          <p:cNvPr id="5" name="pole tekstowe 4">
            <a:extLst>
              <a:ext uri="{FF2B5EF4-FFF2-40B4-BE49-F238E27FC236}">
                <a16:creationId xmlns:a16="http://schemas.microsoft.com/office/drawing/2014/main" id="{0542965D-4398-4C69-98F8-45A0B2B90131}"/>
              </a:ext>
            </a:extLst>
          </p:cNvPr>
          <p:cNvSpPr txBox="1"/>
          <p:nvPr/>
        </p:nvSpPr>
        <p:spPr>
          <a:xfrm>
            <a:off x="526472" y="2875779"/>
            <a:ext cx="7703127" cy="1477328"/>
          </a:xfrm>
          <a:prstGeom prst="rect">
            <a:avLst/>
          </a:prstGeom>
          <a:noFill/>
        </p:spPr>
        <p:txBody>
          <a:bodyPr wrap="square">
            <a:spAutoFit/>
          </a:bodyPr>
          <a:lstStyle/>
          <a:p>
            <a:r>
              <a:rPr lang="pl-PL" dirty="0"/>
              <a:t>Podczas kompilacji następuje tak zwana konkretyzacja szablonu (ang. </a:t>
            </a:r>
            <a:r>
              <a:rPr lang="pl-PL" dirty="0" err="1"/>
              <a:t>template</a:t>
            </a:r>
            <a:r>
              <a:rPr lang="pl-PL" dirty="0"/>
              <a:t> </a:t>
            </a:r>
            <a:r>
              <a:rPr lang="pl-PL" dirty="0" err="1"/>
              <a:t>instantiation</a:t>
            </a:r>
            <a:r>
              <a:rPr lang="pl-PL" dirty="0"/>
              <a:t>), podczas której kompilator na podstawie typów danych przekazanych wzorcowi generuje kod właściwy do obsługi danego typu. W przypadku powyżej zostaną wygenerowane 3 kopie kodu dla odpowiednich typów. </a:t>
            </a:r>
          </a:p>
        </p:txBody>
      </p:sp>
    </p:spTree>
    <p:extLst>
      <p:ext uri="{BB962C8B-B14F-4D97-AF65-F5344CB8AC3E}">
        <p14:creationId xmlns:p14="http://schemas.microsoft.com/office/powerpoint/2010/main" val="4038803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079349-2194-48B4-8C38-E2FFC840DF02}"/>
              </a:ext>
            </a:extLst>
          </p:cNvPr>
          <p:cNvSpPr>
            <a:spLocks noGrp="1"/>
          </p:cNvSpPr>
          <p:nvPr>
            <p:ph type="body" sz="quarter" idx="27"/>
          </p:nvPr>
        </p:nvSpPr>
        <p:spPr>
          <a:xfrm>
            <a:off x="488372" y="1390504"/>
            <a:ext cx="8235950" cy="1782187"/>
          </a:xfrm>
        </p:spPr>
        <p:txBody>
          <a:bodyPr/>
          <a:lstStyle/>
          <a:p>
            <a:pPr marL="0" indent="0">
              <a:buNone/>
            </a:pPr>
            <a:r>
              <a:rPr lang="pl-PL" dirty="0"/>
              <a:t>Wykorzystanie szablonów w programach pozwala skupić się bardziej na algorytmach niż na danych jakie są przetwarzane. Użycie szablonów pozwala zredukować ilość nadmiarowego kodu ponieważ jedną funkcjonalność można zaprogramować dla wielu typów danych. Następnie kompilator w konkretnym przypadku precyzuje typ i odpowiednio dostosowuje np. wywołania funkcji. </a:t>
            </a:r>
          </a:p>
        </p:txBody>
      </p:sp>
      <p:sp>
        <p:nvSpPr>
          <p:cNvPr id="3" name="Tytuł 2">
            <a:extLst>
              <a:ext uri="{FF2B5EF4-FFF2-40B4-BE49-F238E27FC236}">
                <a16:creationId xmlns:a16="http://schemas.microsoft.com/office/drawing/2014/main" id="{6CD20690-B8BD-4748-913C-3218506EED13}"/>
              </a:ext>
            </a:extLst>
          </p:cNvPr>
          <p:cNvSpPr>
            <a:spLocks noGrp="1"/>
          </p:cNvSpPr>
          <p:nvPr>
            <p:ph type="title"/>
          </p:nvPr>
        </p:nvSpPr>
        <p:spPr/>
        <p:txBody>
          <a:bodyPr/>
          <a:lstStyle/>
          <a:p>
            <a:r>
              <a:rPr lang="pl-PL" dirty="0"/>
              <a:t>Zalety Szablonów</a:t>
            </a:r>
          </a:p>
        </p:txBody>
      </p:sp>
    </p:spTree>
    <p:extLst>
      <p:ext uri="{BB962C8B-B14F-4D97-AF65-F5344CB8AC3E}">
        <p14:creationId xmlns:p14="http://schemas.microsoft.com/office/powerpoint/2010/main" val="317837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98F5F2B-423D-4ADE-9D1D-B9D04F60CD95}"/>
              </a:ext>
            </a:extLst>
          </p:cNvPr>
          <p:cNvSpPr>
            <a:spLocks noGrp="1"/>
          </p:cNvSpPr>
          <p:nvPr>
            <p:ph type="body" sz="quarter" idx="27"/>
          </p:nvPr>
        </p:nvSpPr>
        <p:spPr>
          <a:xfrm>
            <a:off x="516081" y="1355868"/>
            <a:ext cx="8235950" cy="2228996"/>
          </a:xfrm>
        </p:spPr>
        <p:txBody>
          <a:bodyPr/>
          <a:lstStyle/>
          <a:p>
            <a:pPr marL="0" indent="0">
              <a:buNone/>
            </a:pPr>
            <a:r>
              <a:rPr lang="pl-PL" dirty="0"/>
              <a:t>Działanie szablonów w języku C++ przypomina bardzo zaawansowane makra preprocesora. Powoduje to, że kompilator ma zasadnicze trudności z wygenerowaniem prawidłowych, czytelnych komunikatów diagnostycznych w przypadku błędnego użycia poprawnego szablonu. Większość z nich dotyczy bowiem (poprawnego!) kodu bibliotecznego, co wprowadza programistę w konsternację. Jedyne użyteczne informacje diagnostyczne dotyczą miejsc konkretyzacji szablonu. </a:t>
            </a:r>
          </a:p>
        </p:txBody>
      </p:sp>
      <p:sp>
        <p:nvSpPr>
          <p:cNvPr id="3" name="Tytuł 2">
            <a:extLst>
              <a:ext uri="{FF2B5EF4-FFF2-40B4-BE49-F238E27FC236}">
                <a16:creationId xmlns:a16="http://schemas.microsoft.com/office/drawing/2014/main" id="{A3C0D333-38FD-4235-AB66-ECE8913D5EBD}"/>
              </a:ext>
            </a:extLst>
          </p:cNvPr>
          <p:cNvSpPr>
            <a:spLocks noGrp="1"/>
          </p:cNvSpPr>
          <p:nvPr>
            <p:ph type="title"/>
          </p:nvPr>
        </p:nvSpPr>
        <p:spPr/>
        <p:txBody>
          <a:bodyPr/>
          <a:lstStyle/>
          <a:p>
            <a:r>
              <a:rPr lang="pl-PL" dirty="0"/>
              <a:t>Wady użycia szablonów</a:t>
            </a:r>
          </a:p>
        </p:txBody>
      </p:sp>
    </p:spTree>
    <p:extLst>
      <p:ext uri="{BB962C8B-B14F-4D97-AF65-F5344CB8AC3E}">
        <p14:creationId xmlns:p14="http://schemas.microsoft.com/office/powerpoint/2010/main" val="2670985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1559288-AD30-4D7A-BBC1-639986EEF981}"/>
              </a:ext>
            </a:extLst>
          </p:cNvPr>
          <p:cNvSpPr>
            <a:spLocks noGrp="1"/>
          </p:cNvSpPr>
          <p:nvPr>
            <p:ph type="body" sz="quarter" idx="27"/>
          </p:nvPr>
        </p:nvSpPr>
        <p:spPr>
          <a:xfrm>
            <a:off x="457200" y="853640"/>
            <a:ext cx="8492836" cy="3913622"/>
          </a:xfrm>
        </p:spPr>
        <p:txBody>
          <a:bodyPr/>
          <a:lstStyle/>
          <a:p>
            <a:pPr marL="0" indent="0">
              <a:buNone/>
            </a:pPr>
            <a:r>
              <a:rPr lang="pl-PL" dirty="0"/>
              <a:t>Wyjątkiem jest nieoczekiwana sytuacja, której nie da się sensownie obsłużyć w danym miejscu w kodzie:</a:t>
            </a:r>
          </a:p>
          <a:p>
            <a:pPr marL="0" indent="0">
              <a:buNone/>
            </a:pPr>
            <a:r>
              <a:rPr lang="pl-PL" dirty="0"/>
              <a:t>– brak pamięci, wyjście poza indeks kontenera itd.</a:t>
            </a:r>
          </a:p>
          <a:p>
            <a:pPr marL="0" indent="0">
              <a:buNone/>
            </a:pPr>
            <a:endParaRPr lang="pl-PL" dirty="0"/>
          </a:p>
          <a:p>
            <a:pPr marL="0" indent="0">
              <a:buNone/>
            </a:pPr>
            <a:r>
              <a:rPr lang="pl-PL" dirty="0"/>
              <a:t>•Tradycyjne podejście to przekazanie przez funkcję informacji o błędzie jako wartości zwracanej:</a:t>
            </a:r>
          </a:p>
          <a:p>
            <a:pPr marL="0" indent="0">
              <a:buNone/>
            </a:pPr>
            <a:endParaRPr lang="pl-PL" dirty="0"/>
          </a:p>
          <a:p>
            <a:pPr marL="0" indent="0">
              <a:buNone/>
            </a:pPr>
            <a:r>
              <a:rPr lang="pl-PL" dirty="0"/>
              <a:t>– Informacja o błędzie tego samego typu co wartość zwracana</a:t>
            </a:r>
          </a:p>
          <a:p>
            <a:pPr marL="0" indent="0">
              <a:buNone/>
            </a:pPr>
            <a:r>
              <a:rPr lang="pl-PL" dirty="0"/>
              <a:t>– A co kiedy funkcja wykorzystuje cały zakres typu zwracanego?</a:t>
            </a:r>
          </a:p>
          <a:p>
            <a:pPr marL="0" indent="0">
              <a:buNone/>
            </a:pPr>
            <a:r>
              <a:rPr lang="pl-PL" dirty="0"/>
              <a:t>– Konieczność sprawdzenia wartości zwracanej po każdym wywołaniu funkcji</a:t>
            </a:r>
          </a:p>
        </p:txBody>
      </p:sp>
      <p:sp>
        <p:nvSpPr>
          <p:cNvPr id="3" name="Tytuł 2">
            <a:extLst>
              <a:ext uri="{FF2B5EF4-FFF2-40B4-BE49-F238E27FC236}">
                <a16:creationId xmlns:a16="http://schemas.microsoft.com/office/drawing/2014/main" id="{87C1757C-975A-4476-A6FE-F64BCD214927}"/>
              </a:ext>
            </a:extLst>
          </p:cNvPr>
          <p:cNvSpPr>
            <a:spLocks noGrp="1"/>
          </p:cNvSpPr>
          <p:nvPr>
            <p:ph type="title"/>
          </p:nvPr>
        </p:nvSpPr>
        <p:spPr/>
        <p:txBody>
          <a:bodyPr/>
          <a:lstStyle/>
          <a:p>
            <a:r>
              <a:rPr lang="pl-PL" dirty="0"/>
              <a:t>Analiza błędu</a:t>
            </a:r>
          </a:p>
        </p:txBody>
      </p:sp>
    </p:spTree>
    <p:extLst>
      <p:ext uri="{BB962C8B-B14F-4D97-AF65-F5344CB8AC3E}">
        <p14:creationId xmlns:p14="http://schemas.microsoft.com/office/powerpoint/2010/main" val="236622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E67BAE2-0D07-409C-AB62-21AD11A44556}"/>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E14A72EB-FCC1-414C-995C-F5C8D014097D}"/>
              </a:ext>
            </a:extLst>
          </p:cNvPr>
          <p:cNvPicPr>
            <a:picLocks noChangeAspect="1"/>
          </p:cNvPicPr>
          <p:nvPr/>
        </p:nvPicPr>
        <p:blipFill rotWithShape="1">
          <a:blip r:embed="rId2"/>
          <a:srcRect l="25834" t="25561" r="13787" b="11668"/>
          <a:stretch/>
        </p:blipFill>
        <p:spPr>
          <a:xfrm>
            <a:off x="928254" y="1059872"/>
            <a:ext cx="6682379" cy="3726873"/>
          </a:xfrm>
          <a:prstGeom prst="rect">
            <a:avLst/>
          </a:prstGeom>
        </p:spPr>
      </p:pic>
    </p:spTree>
    <p:extLst>
      <p:ext uri="{BB962C8B-B14F-4D97-AF65-F5344CB8AC3E}">
        <p14:creationId xmlns:p14="http://schemas.microsoft.com/office/powerpoint/2010/main" val="1092317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8FEFCC2-E289-42C2-A610-B5E902FD0047}"/>
              </a:ext>
            </a:extLst>
          </p:cNvPr>
          <p:cNvSpPr>
            <a:spLocks noGrp="1"/>
          </p:cNvSpPr>
          <p:nvPr>
            <p:ph type="title"/>
          </p:nvPr>
        </p:nvSpPr>
        <p:spPr/>
        <p:txBody>
          <a:bodyPr/>
          <a:lstStyle/>
          <a:p>
            <a:r>
              <a:rPr lang="pl-PL" dirty="0"/>
              <a:t>Przykład bez przechwytywania wyjątków</a:t>
            </a:r>
          </a:p>
        </p:txBody>
      </p:sp>
      <p:pic>
        <p:nvPicPr>
          <p:cNvPr id="5" name="Obraz 4">
            <a:extLst>
              <a:ext uri="{FF2B5EF4-FFF2-40B4-BE49-F238E27FC236}">
                <a16:creationId xmlns:a16="http://schemas.microsoft.com/office/drawing/2014/main" id="{FEEAAC40-87B4-4BFB-8A59-E3FD37425EA4}"/>
              </a:ext>
            </a:extLst>
          </p:cNvPr>
          <p:cNvPicPr>
            <a:picLocks noChangeAspect="1"/>
          </p:cNvPicPr>
          <p:nvPr/>
        </p:nvPicPr>
        <p:blipFill rotWithShape="1">
          <a:blip r:embed="rId2"/>
          <a:srcRect l="25682" t="35702" r="28333" b="23486"/>
          <a:stretch/>
        </p:blipFill>
        <p:spPr>
          <a:xfrm>
            <a:off x="1115289" y="1174173"/>
            <a:ext cx="6460056" cy="3075709"/>
          </a:xfrm>
          <a:prstGeom prst="rect">
            <a:avLst/>
          </a:prstGeom>
        </p:spPr>
      </p:pic>
    </p:spTree>
    <p:extLst>
      <p:ext uri="{BB962C8B-B14F-4D97-AF65-F5344CB8AC3E}">
        <p14:creationId xmlns:p14="http://schemas.microsoft.com/office/powerpoint/2010/main" val="3929173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BF797C1-FBED-45D2-94DE-4304814D037D}"/>
              </a:ext>
            </a:extLst>
          </p:cNvPr>
          <p:cNvSpPr>
            <a:spLocks noGrp="1"/>
          </p:cNvSpPr>
          <p:nvPr>
            <p:ph type="title"/>
          </p:nvPr>
        </p:nvSpPr>
        <p:spPr/>
        <p:txBody>
          <a:bodyPr/>
          <a:lstStyle/>
          <a:p>
            <a:r>
              <a:rPr lang="pl-PL" dirty="0"/>
              <a:t>Przykład z obsługą wyjątku</a:t>
            </a:r>
          </a:p>
        </p:txBody>
      </p:sp>
      <p:pic>
        <p:nvPicPr>
          <p:cNvPr id="5" name="Obraz 4">
            <a:extLst>
              <a:ext uri="{FF2B5EF4-FFF2-40B4-BE49-F238E27FC236}">
                <a16:creationId xmlns:a16="http://schemas.microsoft.com/office/drawing/2014/main" id="{A4DB298E-24AE-43F0-9419-0F8E51631F62}"/>
              </a:ext>
            </a:extLst>
          </p:cNvPr>
          <p:cNvPicPr>
            <a:picLocks noChangeAspect="1"/>
          </p:cNvPicPr>
          <p:nvPr/>
        </p:nvPicPr>
        <p:blipFill rotWithShape="1">
          <a:blip r:embed="rId2"/>
          <a:srcRect l="25530" t="24969" r="26856" b="13460"/>
          <a:stretch/>
        </p:blipFill>
        <p:spPr>
          <a:xfrm>
            <a:off x="917863" y="1087582"/>
            <a:ext cx="5614555" cy="3894902"/>
          </a:xfrm>
          <a:prstGeom prst="rect">
            <a:avLst/>
          </a:prstGeom>
        </p:spPr>
      </p:pic>
    </p:spTree>
    <p:extLst>
      <p:ext uri="{BB962C8B-B14F-4D97-AF65-F5344CB8AC3E}">
        <p14:creationId xmlns:p14="http://schemas.microsoft.com/office/powerpoint/2010/main" val="2935410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29E0B5F-7732-4FAB-A16B-B7712B08C83C}"/>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C0480705-D44C-4AC5-8A8A-854200731679}"/>
              </a:ext>
            </a:extLst>
          </p:cNvPr>
          <p:cNvPicPr>
            <a:picLocks noChangeAspect="1"/>
          </p:cNvPicPr>
          <p:nvPr/>
        </p:nvPicPr>
        <p:blipFill rotWithShape="1">
          <a:blip r:embed="rId2"/>
          <a:srcRect l="25454" t="23910" r="17690" b="26028"/>
          <a:stretch/>
        </p:blipFill>
        <p:spPr>
          <a:xfrm>
            <a:off x="865909" y="1188027"/>
            <a:ext cx="6298829" cy="2975264"/>
          </a:xfrm>
          <a:prstGeom prst="rect">
            <a:avLst/>
          </a:prstGeom>
        </p:spPr>
      </p:pic>
    </p:spTree>
    <p:extLst>
      <p:ext uri="{BB962C8B-B14F-4D97-AF65-F5344CB8AC3E}">
        <p14:creationId xmlns:p14="http://schemas.microsoft.com/office/powerpoint/2010/main" val="315218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EE84529-C0F3-4411-A3D0-2BFF82892B94}"/>
              </a:ext>
            </a:extLst>
          </p:cNvPr>
          <p:cNvSpPr>
            <a:spLocks noGrp="1"/>
          </p:cNvSpPr>
          <p:nvPr>
            <p:ph type="title"/>
          </p:nvPr>
        </p:nvSpPr>
        <p:spPr/>
        <p:txBody>
          <a:bodyPr/>
          <a:lstStyle/>
          <a:p>
            <a:r>
              <a:rPr lang="pl-PL" dirty="0"/>
              <a:t>Wyjątki</a:t>
            </a:r>
          </a:p>
        </p:txBody>
      </p:sp>
      <p:pic>
        <p:nvPicPr>
          <p:cNvPr id="5" name="Obraz 4">
            <a:extLst>
              <a:ext uri="{FF2B5EF4-FFF2-40B4-BE49-F238E27FC236}">
                <a16:creationId xmlns:a16="http://schemas.microsoft.com/office/drawing/2014/main" id="{4DFBB25B-7AEA-469B-A75F-E6C53C51B72A}"/>
              </a:ext>
            </a:extLst>
          </p:cNvPr>
          <p:cNvPicPr>
            <a:picLocks noChangeAspect="1"/>
          </p:cNvPicPr>
          <p:nvPr/>
        </p:nvPicPr>
        <p:blipFill rotWithShape="1">
          <a:blip r:embed="rId2"/>
          <a:srcRect l="25569" t="23769" r="17007" b="29841"/>
          <a:stretch/>
        </p:blipFill>
        <p:spPr>
          <a:xfrm>
            <a:off x="588818" y="1056409"/>
            <a:ext cx="7632547" cy="3307773"/>
          </a:xfrm>
          <a:prstGeom prst="rect">
            <a:avLst/>
          </a:prstGeom>
        </p:spPr>
      </p:pic>
    </p:spTree>
    <p:extLst>
      <p:ext uri="{BB962C8B-B14F-4D97-AF65-F5344CB8AC3E}">
        <p14:creationId xmlns:p14="http://schemas.microsoft.com/office/powerpoint/2010/main" val="39566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3050EB-1B77-44A7-87CC-A01CE5C931ED}"/>
              </a:ext>
            </a:extLst>
          </p:cNvPr>
          <p:cNvSpPr>
            <a:spLocks noGrp="1"/>
          </p:cNvSpPr>
          <p:nvPr>
            <p:ph type="body" sz="quarter" idx="27"/>
          </p:nvPr>
        </p:nvSpPr>
        <p:spPr/>
        <p:txBody>
          <a:bodyPr>
            <a:normAutofit/>
          </a:bodyPr>
          <a:lstStyle/>
          <a:p>
            <a:pPr marL="0" indent="0">
              <a:buNone/>
            </a:pPr>
            <a:r>
              <a:rPr lang="pl-PL" dirty="0"/>
              <a:t>C++ 20 wprowadza moduły, nowoczesne rozwiązanie do </a:t>
            </a:r>
            <a:r>
              <a:rPr lang="pl-PL" dirty="0" err="1"/>
              <a:t>componentization</a:t>
            </a:r>
            <a:r>
              <a:rPr lang="pl-PL" dirty="0"/>
              <a:t> bibliotek i programów C++. </a:t>
            </a:r>
          </a:p>
          <a:p>
            <a:pPr marL="0" indent="0">
              <a:buNone/>
            </a:pPr>
            <a:r>
              <a:rPr lang="pl-PL" dirty="0"/>
              <a:t>Moduł jest zestawem plików kodu źródłowego, które są kompilowane niezależnie od jednostek translacji , które je zaimportują. </a:t>
            </a:r>
          </a:p>
          <a:p>
            <a:pPr marL="0" indent="0">
              <a:buNone/>
            </a:pPr>
            <a:r>
              <a:rPr lang="pl-PL" dirty="0"/>
              <a:t>Moduły eliminują lub znacznie zmniejszają wiele problemów związanych z użyciem plików nagłówkowych, a także mogą skrócić czas kompilacji. </a:t>
            </a:r>
          </a:p>
          <a:p>
            <a:pPr marL="0" indent="0">
              <a:buNone/>
            </a:pPr>
            <a:r>
              <a:rPr lang="pl-PL" dirty="0"/>
              <a:t>Makra, dyrektywy preprocesora i nieeksportowane nazwy zadeklarowane w module nie są widoczne i nie mają wpływu na kompilację jednostki tłumaczenia, która importuje moduł. </a:t>
            </a:r>
          </a:p>
        </p:txBody>
      </p:sp>
      <p:sp>
        <p:nvSpPr>
          <p:cNvPr id="3" name="Tytuł 2">
            <a:extLst>
              <a:ext uri="{FF2B5EF4-FFF2-40B4-BE49-F238E27FC236}">
                <a16:creationId xmlns:a16="http://schemas.microsoft.com/office/drawing/2014/main" id="{2BB4B6CC-1A38-4E2F-90BC-8828E7BC1CB1}"/>
              </a:ext>
            </a:extLst>
          </p:cNvPr>
          <p:cNvSpPr>
            <a:spLocks noGrp="1"/>
          </p:cNvSpPr>
          <p:nvPr>
            <p:ph type="title"/>
          </p:nvPr>
        </p:nvSpPr>
        <p:spPr/>
        <p:txBody>
          <a:bodyPr/>
          <a:lstStyle/>
          <a:p>
            <a:r>
              <a:rPr lang="pl-PL" dirty="0" err="1"/>
              <a:t>Wielomodułowość</a:t>
            </a:r>
            <a:endParaRPr lang="pl-PL" dirty="0"/>
          </a:p>
        </p:txBody>
      </p:sp>
    </p:spTree>
    <p:extLst>
      <p:ext uri="{BB962C8B-B14F-4D97-AF65-F5344CB8AC3E}">
        <p14:creationId xmlns:p14="http://schemas.microsoft.com/office/powerpoint/2010/main" val="102248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806C14D-C0CD-40C7-8BA9-AA92C054F889}"/>
              </a:ext>
            </a:extLst>
          </p:cNvPr>
          <p:cNvSpPr>
            <a:spLocks noGrp="1"/>
          </p:cNvSpPr>
          <p:nvPr>
            <p:ph type="body" sz="quarter" idx="27"/>
          </p:nvPr>
        </p:nvSpPr>
        <p:spPr/>
        <p:txBody>
          <a:bodyPr>
            <a:normAutofit fontScale="85000" lnSpcReduction="10000"/>
          </a:bodyPr>
          <a:lstStyle/>
          <a:p>
            <a:pPr marL="0" indent="0">
              <a:buNone/>
            </a:pPr>
            <a:r>
              <a:rPr lang="pl-PL" dirty="0"/>
              <a:t>Zmienna wskaźnikowa (czyli wskaźnik) poprzedzona jest gwiazdką (*nazwa) i przechowuje adres pamięci (a nie wartość) zmiennej , na którą wskazuje.</a:t>
            </a:r>
          </a:p>
          <a:p>
            <a:pPr marL="0" indent="0">
              <a:buNone/>
            </a:pPr>
            <a:endParaRPr lang="pl-PL" dirty="0"/>
          </a:p>
          <a:p>
            <a:pPr marL="0" indent="0">
              <a:buNone/>
            </a:pPr>
            <a:r>
              <a:rPr lang="pl-PL" dirty="0"/>
              <a:t>Deklarując wskaźnik postępujemy tak jak ze zwykłymi zmiennymi, jednak nazwę wskaźnika poprzedzamy gwiazdką. Uwaga! Gwiazdka przed nazwą wskaźnika nie ma związku z operatorem wyłuskania! </a:t>
            </a:r>
          </a:p>
          <a:p>
            <a:pPr marL="0" indent="0">
              <a:buNone/>
            </a:pPr>
            <a:endParaRPr lang="pl-PL" dirty="0"/>
          </a:p>
          <a:p>
            <a:pPr marL="0" indent="0">
              <a:buNone/>
            </a:pPr>
            <a:r>
              <a:rPr lang="pl-PL" dirty="0"/>
              <a:t>Przykład:</a:t>
            </a:r>
          </a:p>
          <a:p>
            <a:pPr marL="0" indent="0">
              <a:buNone/>
            </a:pPr>
            <a:r>
              <a:rPr lang="pl-PL" b="1" dirty="0" err="1"/>
              <a:t>int</a:t>
            </a:r>
            <a:r>
              <a:rPr lang="pl-PL" b="1" dirty="0"/>
              <a:t> telefon = 12345;         //zmienna liczbowa</a:t>
            </a:r>
          </a:p>
          <a:p>
            <a:pPr marL="0" indent="0">
              <a:buNone/>
            </a:pPr>
            <a:r>
              <a:rPr lang="pl-PL" b="1" dirty="0" err="1"/>
              <a:t>int</a:t>
            </a:r>
            <a:r>
              <a:rPr lang="pl-PL" b="1" dirty="0"/>
              <a:t> *</a:t>
            </a:r>
            <a:r>
              <a:rPr lang="pl-PL" b="1" dirty="0" err="1"/>
              <a:t>wsk</a:t>
            </a:r>
            <a:r>
              <a:rPr lang="pl-PL" b="1" dirty="0"/>
              <a:t> = &amp;telefon;         //przypisanie wskaźnikowi adresu zmiennej telefon</a:t>
            </a:r>
          </a:p>
          <a:p>
            <a:pPr marL="0" indent="0">
              <a:buNone/>
            </a:pPr>
            <a:r>
              <a:rPr lang="pl-PL" b="1" dirty="0"/>
              <a:t>										         </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wyłuskanej wartości wskaźnika (12345)</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adresu zmiennej telefon</a:t>
            </a:r>
          </a:p>
          <a:p>
            <a:pPr marL="0" indent="0">
              <a:buNone/>
            </a:pPr>
            <a:r>
              <a:rPr lang="pl-PL" b="1" dirty="0" err="1"/>
              <a:t>cout</a:t>
            </a:r>
            <a:r>
              <a:rPr lang="pl-PL" b="1" dirty="0"/>
              <a:t> &lt;&lt; &amp;</a:t>
            </a:r>
            <a:r>
              <a:rPr lang="pl-PL" b="1" dirty="0" err="1"/>
              <a:t>wsk</a:t>
            </a:r>
            <a:r>
              <a:rPr lang="pl-PL" b="1" dirty="0"/>
              <a:t> &lt;&lt; </a:t>
            </a:r>
            <a:r>
              <a:rPr lang="pl-PL" b="1" dirty="0" err="1"/>
              <a:t>endl</a:t>
            </a:r>
            <a:r>
              <a:rPr lang="pl-PL" b="1" dirty="0"/>
              <a:t>;        //wyświetlenie adresu wskaźnika</a:t>
            </a:r>
          </a:p>
          <a:p>
            <a:pPr marL="0" indent="0">
              <a:buNone/>
            </a:pPr>
            <a:r>
              <a:rPr lang="pl-PL" b="1" dirty="0" err="1"/>
              <a:t>cout</a:t>
            </a:r>
            <a:r>
              <a:rPr lang="pl-PL" b="1" dirty="0"/>
              <a:t> &lt;&lt; &amp;telefon &lt;&lt; </a:t>
            </a:r>
            <a:r>
              <a:rPr lang="pl-PL" b="1" dirty="0" err="1"/>
              <a:t>endl</a:t>
            </a:r>
            <a:r>
              <a:rPr lang="pl-PL" b="1" dirty="0"/>
              <a:t>;    //wyświetlenie adresu zmiennej telefon</a:t>
            </a:r>
          </a:p>
        </p:txBody>
      </p:sp>
      <p:sp>
        <p:nvSpPr>
          <p:cNvPr id="3" name="Tytuł 2">
            <a:extLst>
              <a:ext uri="{FF2B5EF4-FFF2-40B4-BE49-F238E27FC236}">
                <a16:creationId xmlns:a16="http://schemas.microsoft.com/office/drawing/2014/main" id="{CD88ACC3-174F-4A50-B805-759FFC1B130F}"/>
              </a:ext>
            </a:extLst>
          </p:cNvPr>
          <p:cNvSpPr>
            <a:spLocks noGrp="1"/>
          </p:cNvSpPr>
          <p:nvPr>
            <p:ph type="title"/>
          </p:nvPr>
        </p:nvSpPr>
        <p:spPr/>
        <p:txBody>
          <a:bodyPr/>
          <a:lstStyle/>
          <a:p>
            <a:r>
              <a:rPr lang="pl-PL" dirty="0"/>
              <a:t>Wskaźniki</a:t>
            </a:r>
          </a:p>
        </p:txBody>
      </p:sp>
    </p:spTree>
    <p:extLst>
      <p:ext uri="{BB962C8B-B14F-4D97-AF65-F5344CB8AC3E}">
        <p14:creationId xmlns:p14="http://schemas.microsoft.com/office/powerpoint/2010/main" val="3687799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8A0F020-207C-4940-82FE-3E17CE377D0E}"/>
              </a:ext>
            </a:extLst>
          </p:cNvPr>
          <p:cNvSpPr>
            <a:spLocks noGrp="1"/>
          </p:cNvSpPr>
          <p:nvPr>
            <p:ph type="body" sz="quarter" idx="27"/>
          </p:nvPr>
        </p:nvSpPr>
        <p:spPr>
          <a:xfrm>
            <a:off x="457200" y="853640"/>
            <a:ext cx="8235950" cy="3836124"/>
          </a:xfrm>
        </p:spPr>
        <p:txBody>
          <a:bodyPr>
            <a:normAutofit/>
          </a:bodyPr>
          <a:lstStyle/>
          <a:p>
            <a:pPr marL="0" indent="0">
              <a:buNone/>
            </a:pPr>
            <a:r>
              <a:rPr lang="pl-PL" sz="2000" dirty="0"/>
              <a:t>Moduły można importować w dowolnej kolejności bez obaw o ponowne zdefiniowanie makr. Deklaracje w importującej jednostce translacji nie uczestniczą w rozpoznaniu przeciążenia lub wyszukiwaniu nazw w importowanym module. </a:t>
            </a:r>
          </a:p>
          <a:p>
            <a:pPr marL="0" indent="0">
              <a:buNone/>
            </a:pPr>
            <a:r>
              <a:rPr lang="pl-PL" sz="2000" dirty="0"/>
              <a:t>Po skompilowaniu modułu raz, wyniki są przechowywane w pliku binarnym, który opisuje wszystkie eksportowane typy, funkcje i szablony. </a:t>
            </a:r>
          </a:p>
          <a:p>
            <a:pPr marL="0" indent="0">
              <a:buNone/>
            </a:pPr>
            <a:r>
              <a:rPr lang="pl-PL" sz="2000" dirty="0"/>
              <a:t>Ten plik może być przetwarzany znacznie szybciej niż plik nagłówka i może być ponownie używany przez kompilator w każdym miejscu, w którym zaimportowano moduł do projektu.</a:t>
            </a:r>
          </a:p>
        </p:txBody>
      </p:sp>
      <p:sp>
        <p:nvSpPr>
          <p:cNvPr id="3" name="Tytuł 2">
            <a:extLst>
              <a:ext uri="{FF2B5EF4-FFF2-40B4-BE49-F238E27FC236}">
                <a16:creationId xmlns:a16="http://schemas.microsoft.com/office/drawing/2014/main" id="{BA51C7D8-E936-4390-8BE4-780669E1133D}"/>
              </a:ext>
            </a:extLst>
          </p:cNvPr>
          <p:cNvSpPr>
            <a:spLocks noGrp="1"/>
          </p:cNvSpPr>
          <p:nvPr>
            <p:ph type="title"/>
          </p:nvPr>
        </p:nvSpPr>
        <p:spPr/>
        <p:txBody>
          <a:bodyPr/>
          <a:lstStyle/>
          <a:p>
            <a:r>
              <a:rPr lang="pl-PL" dirty="0"/>
              <a:t>Moduły</a:t>
            </a:r>
          </a:p>
        </p:txBody>
      </p:sp>
    </p:spTree>
    <p:extLst>
      <p:ext uri="{BB962C8B-B14F-4D97-AF65-F5344CB8AC3E}">
        <p14:creationId xmlns:p14="http://schemas.microsoft.com/office/powerpoint/2010/main" val="707515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46F808-1DE8-47DA-ACD5-496E657F4DBF}"/>
              </a:ext>
            </a:extLst>
          </p:cNvPr>
          <p:cNvSpPr>
            <a:spLocks noGrp="1"/>
          </p:cNvSpPr>
          <p:nvPr>
            <p:ph type="body" sz="quarter" idx="27"/>
          </p:nvPr>
        </p:nvSpPr>
        <p:spPr/>
        <p:txBody>
          <a:bodyPr>
            <a:normAutofit lnSpcReduction="10000"/>
          </a:bodyPr>
          <a:lstStyle/>
          <a:p>
            <a:pPr marL="0" indent="0">
              <a:buNone/>
            </a:pPr>
            <a:r>
              <a:rPr lang="pl-PL" dirty="0"/>
              <a:t>W przypadku programu Visual Studio 2019 w wersji 16,2 moduły nie są w pełni zaimplementowane w kompilatorze języka Microsoft C++. </a:t>
            </a:r>
          </a:p>
          <a:p>
            <a:pPr marL="0" indent="0">
              <a:buNone/>
            </a:pPr>
            <a:r>
              <a:rPr lang="pl-PL" dirty="0"/>
              <a:t>Za pomocą funkcji modułów można tworzyć moduły z jedną partycją i importować moduły biblioteki standardowej udostępniane przez firmę Microsoft.</a:t>
            </a:r>
          </a:p>
          <a:p>
            <a:pPr marL="0" indent="0">
              <a:buNone/>
            </a:pPr>
            <a:r>
              <a:rPr lang="pl-PL" dirty="0"/>
              <a:t> Aby włączyć obsługę modułów, skompiluj z /</a:t>
            </a:r>
            <a:r>
              <a:rPr lang="pl-PL" dirty="0" err="1"/>
              <a:t>Experimental</a:t>
            </a:r>
            <a:r>
              <a:rPr lang="pl-PL" dirty="0"/>
              <a:t>: module i /</a:t>
            </a:r>
            <a:r>
              <a:rPr lang="pl-PL" dirty="0" err="1"/>
              <a:t>std</a:t>
            </a:r>
            <a:r>
              <a:rPr lang="pl-PL" dirty="0"/>
              <a:t>: c + + Najnowsza. </a:t>
            </a:r>
          </a:p>
          <a:p>
            <a:pPr marL="0" indent="0">
              <a:buNone/>
            </a:pPr>
            <a:r>
              <a:rPr lang="pl-PL" dirty="0"/>
              <a:t>W projekcie programu Visual Studio kliknij prawym przyciskiem myszy węzeł projektu w Eksplorator rozwiązań i wybierz polecenie Właściwości. </a:t>
            </a:r>
          </a:p>
          <a:p>
            <a:pPr marL="0" indent="0">
              <a:buNone/>
            </a:pPr>
            <a:r>
              <a:rPr lang="pl-PL" dirty="0"/>
              <a:t>Ustaw listę rozwijaną Konfiguracja na wszystkie konfiguracje, a następnie wybierz pozycję Właściwości konfiguracji &gt; Język C/c++ &gt; Language &gt; Włącz moduły języka C++ (eksperymentalne).</a:t>
            </a:r>
          </a:p>
          <a:p>
            <a:pPr marL="0" indent="0">
              <a:buNone/>
            </a:pPr>
            <a:endParaRPr lang="pl-PL" dirty="0"/>
          </a:p>
          <a:p>
            <a:pPr marL="0" indent="0">
              <a:buNone/>
            </a:pPr>
            <a:r>
              <a:rPr lang="pl-PL" dirty="0"/>
              <a:t>Moduł i kod, który go zużywa, muszą być kompilowane z tymi samymi opcjami kompilatora.</a:t>
            </a:r>
          </a:p>
        </p:txBody>
      </p:sp>
      <p:sp>
        <p:nvSpPr>
          <p:cNvPr id="3" name="Tytuł 2">
            <a:extLst>
              <a:ext uri="{FF2B5EF4-FFF2-40B4-BE49-F238E27FC236}">
                <a16:creationId xmlns:a16="http://schemas.microsoft.com/office/drawing/2014/main" id="{CB17E241-6201-4C96-A3F7-6C6C281480F7}"/>
              </a:ext>
            </a:extLst>
          </p:cNvPr>
          <p:cNvSpPr>
            <a:spLocks noGrp="1"/>
          </p:cNvSpPr>
          <p:nvPr>
            <p:ph type="title"/>
          </p:nvPr>
        </p:nvSpPr>
        <p:spPr/>
        <p:txBody>
          <a:bodyPr/>
          <a:lstStyle/>
          <a:p>
            <a:r>
              <a:rPr lang="pl-PL" dirty="0"/>
              <a:t>Moduły</a:t>
            </a:r>
          </a:p>
        </p:txBody>
      </p:sp>
    </p:spTree>
    <p:extLst>
      <p:ext uri="{BB962C8B-B14F-4D97-AF65-F5344CB8AC3E}">
        <p14:creationId xmlns:p14="http://schemas.microsoft.com/office/powerpoint/2010/main" val="3353643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F2D52D-A0B4-46AA-B34A-D04063F3EF9B}"/>
              </a:ext>
            </a:extLst>
          </p:cNvPr>
          <p:cNvSpPr>
            <a:spLocks noGrp="1"/>
          </p:cNvSpPr>
          <p:nvPr>
            <p:ph type="body" sz="quarter" idx="27"/>
          </p:nvPr>
        </p:nvSpPr>
        <p:spPr/>
        <p:txBody>
          <a:bodyPr>
            <a:normAutofit/>
          </a:bodyPr>
          <a:lstStyle/>
          <a:p>
            <a:pPr marL="0" indent="0">
              <a:buNone/>
            </a:pPr>
            <a:r>
              <a:rPr lang="pl-PL" dirty="0"/>
              <a:t>Język C++ swoje zastosowanie znajdzie wszędzie tam, gdzie znaczenie ma wydajność i szybkość działania programu oraz optymalizacja dużej ilości danych. Dlatego właśnie C++ najlepiej wykorzystywać tam, gdzie będzie mógł zaprezentować swoje zalety, rozwinąć skrzydła.</a:t>
            </a:r>
          </a:p>
          <a:p>
            <a:pPr marL="0" indent="0">
              <a:buNone/>
            </a:pPr>
            <a:endParaRPr lang="pl-PL" dirty="0"/>
          </a:p>
          <a:p>
            <a:pPr marL="0" indent="0">
              <a:buNone/>
            </a:pPr>
            <a:r>
              <a:rPr lang="pl-PL" dirty="0"/>
              <a:t>Z uwagi na duże możliwości kontroli nad sprzętem i zarządzania pamięcią, kod napisany w C++ będzie miał zastosowanie na przykład przy serwerach, czy przy urządzeniach przenośnych, bowiem pozwala na efektywne oszczędzanie energii, a jak wiemy jest to niezmiernie ważna kwestia jeśli chodzi o urządzenia mobilne.</a:t>
            </a:r>
          </a:p>
          <a:p>
            <a:pPr marL="0" indent="0">
              <a:buNone/>
            </a:pPr>
            <a:endParaRPr lang="pl-PL" dirty="0"/>
          </a:p>
        </p:txBody>
      </p:sp>
      <p:sp>
        <p:nvSpPr>
          <p:cNvPr id="3" name="Tytuł 2">
            <a:extLst>
              <a:ext uri="{FF2B5EF4-FFF2-40B4-BE49-F238E27FC236}">
                <a16:creationId xmlns:a16="http://schemas.microsoft.com/office/drawing/2014/main" id="{A26E095C-A497-4FD9-83E8-FF8A27727E2F}"/>
              </a:ext>
            </a:extLst>
          </p:cNvPr>
          <p:cNvSpPr>
            <a:spLocks noGrp="1"/>
          </p:cNvSpPr>
          <p:nvPr>
            <p:ph type="title"/>
          </p:nvPr>
        </p:nvSpPr>
        <p:spPr/>
        <p:txBody>
          <a:bodyPr/>
          <a:lstStyle/>
          <a:p>
            <a:r>
              <a:rPr lang="pl-PL" dirty="0"/>
              <a:t>Zastosowania języka C++</a:t>
            </a:r>
          </a:p>
        </p:txBody>
      </p:sp>
    </p:spTree>
    <p:extLst>
      <p:ext uri="{BB962C8B-B14F-4D97-AF65-F5344CB8AC3E}">
        <p14:creationId xmlns:p14="http://schemas.microsoft.com/office/powerpoint/2010/main" val="106539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C0FD110-F4F0-46D7-835F-824E538C9FC6}"/>
              </a:ext>
            </a:extLst>
          </p:cNvPr>
          <p:cNvSpPr>
            <a:spLocks noGrp="1"/>
          </p:cNvSpPr>
          <p:nvPr>
            <p:ph type="body" sz="quarter" idx="27"/>
          </p:nvPr>
        </p:nvSpPr>
        <p:spPr/>
        <p:txBody>
          <a:bodyPr/>
          <a:lstStyle/>
          <a:p>
            <a:pPr marL="0" indent="0">
              <a:buNone/>
            </a:pPr>
            <a:r>
              <a:rPr lang="pl-PL" dirty="0"/>
              <a:t>Utalentowany programista C++ może znaleźć zatrudnienie przy tworzeniu naprawdę dużych aplikacji, które operują na dużej ilości informacji. </a:t>
            </a:r>
          </a:p>
          <a:p>
            <a:pPr marL="0" indent="0">
              <a:buNone/>
            </a:pPr>
            <a:r>
              <a:rPr lang="pl-PL" dirty="0"/>
              <a:t>Taki na przykład Amazon. </a:t>
            </a:r>
          </a:p>
          <a:p>
            <a:pPr marL="0" indent="0">
              <a:buNone/>
            </a:pPr>
            <a:r>
              <a:rPr lang="pl-PL" dirty="0"/>
              <a:t>Z uwagi na to, że kupują (i nie tylko kupują) tam ludzie z całego świata potrzebowali czegoś wydajnego, a najbardziej wydajnym językiem jest właśnie C++. </a:t>
            </a:r>
          </a:p>
          <a:p>
            <a:pPr marL="0" indent="0">
              <a:buNone/>
            </a:pPr>
            <a:r>
              <a:rPr lang="pl-PL" dirty="0"/>
              <a:t>Do przeprowadzania symulacji, czy prowadzenia statystyk również najlepiej sprawdzi się ten język. Programy operacyjne (wszystkie Windowsy, po części również iOS oraz OS X), wysoko budżetowe gry (choćby nasz Wiedźmin) również pisane są z wykorzystaniem C++. </a:t>
            </a:r>
          </a:p>
          <a:p>
            <a:pPr marL="0" indent="0">
              <a:buNone/>
            </a:pPr>
            <a:r>
              <a:rPr lang="pl-PL" dirty="0"/>
              <a:t>Java i .NET też wiele zawdzięczają właśnie obiektowemu podejściu z C++.</a:t>
            </a:r>
          </a:p>
          <a:p>
            <a:pPr marL="0" indent="0">
              <a:buNone/>
            </a:pPr>
            <a:endParaRPr lang="pl-PL" dirty="0"/>
          </a:p>
        </p:txBody>
      </p:sp>
      <p:sp>
        <p:nvSpPr>
          <p:cNvPr id="3" name="Tytuł 2">
            <a:extLst>
              <a:ext uri="{FF2B5EF4-FFF2-40B4-BE49-F238E27FC236}">
                <a16:creationId xmlns:a16="http://schemas.microsoft.com/office/drawing/2014/main" id="{3F63B1F5-E7BE-45EF-ADAC-75F47B9A3C9E}"/>
              </a:ext>
            </a:extLst>
          </p:cNvPr>
          <p:cNvSpPr>
            <a:spLocks noGrp="1"/>
          </p:cNvSpPr>
          <p:nvPr>
            <p:ph type="title"/>
          </p:nvPr>
        </p:nvSpPr>
        <p:spPr/>
        <p:txBody>
          <a:bodyPr/>
          <a:lstStyle/>
          <a:p>
            <a:r>
              <a:rPr lang="pl-PL" dirty="0"/>
              <a:t>Zastosowania C++</a:t>
            </a:r>
          </a:p>
        </p:txBody>
      </p:sp>
    </p:spTree>
    <p:extLst>
      <p:ext uri="{BB962C8B-B14F-4D97-AF65-F5344CB8AC3E}">
        <p14:creationId xmlns:p14="http://schemas.microsoft.com/office/powerpoint/2010/main" val="1594043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46" name="Symbol zastępczy tekstu 4"/>
          <p:cNvSpPr>
            <a:spLocks noGrp="1"/>
          </p:cNvSpPr>
          <p:nvPr>
            <p:ph type="body" sz="quarter" idx="27"/>
          </p:nvPr>
        </p:nvSpPr>
        <p:spPr>
          <a:xfrm>
            <a:off x="457200" y="854075"/>
            <a:ext cx="8235950" cy="3913188"/>
          </a:xfrm>
        </p:spPr>
        <p:txBody>
          <a:bodyPr/>
          <a:lstStyle/>
          <a:p>
            <a:endParaRPr altLang="pl-PL"/>
          </a:p>
        </p:txBody>
      </p:sp>
    </p:spTree>
    <p:extLst>
      <p:ext uri="{BB962C8B-B14F-4D97-AF65-F5344CB8AC3E}">
        <p14:creationId xmlns:p14="http://schemas.microsoft.com/office/powerpoint/2010/main" val="181348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164919-D002-4FAB-AEA7-90FFE0B34F9D}"/>
              </a:ext>
            </a:extLst>
          </p:cNvPr>
          <p:cNvSpPr>
            <a:spLocks noGrp="1"/>
          </p:cNvSpPr>
          <p:nvPr>
            <p:ph type="body" sz="quarter" idx="27"/>
          </p:nvPr>
        </p:nvSpPr>
        <p:spPr>
          <a:xfrm>
            <a:off x="145474" y="1109010"/>
            <a:ext cx="8905008" cy="2412569"/>
          </a:xfrm>
        </p:spPr>
        <p:txBody>
          <a:bodyPr>
            <a:normAutofit/>
          </a:bodyPr>
          <a:lstStyle/>
          <a:p>
            <a:pPr marL="0" indent="0">
              <a:buNone/>
            </a:pPr>
            <a:r>
              <a:rPr lang="pl-PL" b="1" dirty="0" err="1"/>
              <a:t>int</a:t>
            </a:r>
            <a:r>
              <a:rPr lang="pl-PL" b="1" dirty="0"/>
              <a:t> telefon = 12345;         //zmienna liczbowa</a:t>
            </a:r>
          </a:p>
          <a:p>
            <a:pPr marL="0" indent="0">
              <a:buNone/>
            </a:pPr>
            <a:r>
              <a:rPr lang="pl-PL" b="1" dirty="0" err="1"/>
              <a:t>int</a:t>
            </a:r>
            <a:r>
              <a:rPr lang="pl-PL" b="1" dirty="0"/>
              <a:t> *</a:t>
            </a:r>
            <a:r>
              <a:rPr lang="pl-PL" b="1" dirty="0" err="1"/>
              <a:t>wsk</a:t>
            </a:r>
            <a:r>
              <a:rPr lang="pl-PL" b="1" dirty="0"/>
              <a:t> = &amp;telefon;         //przypisanie wskaźnikowi adresu zmiennej telefon</a:t>
            </a:r>
          </a:p>
          <a:p>
            <a:pPr marL="0" indent="0">
              <a:buNone/>
            </a:pPr>
            <a:r>
              <a:rPr lang="pl-PL" b="1" dirty="0"/>
              <a:t>										         </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wyłuskanej wartości wskaźnika (12345)</a:t>
            </a:r>
          </a:p>
          <a:p>
            <a:pPr marL="0" indent="0">
              <a:buNone/>
            </a:pPr>
            <a:r>
              <a:rPr lang="pl-PL" b="1" dirty="0" err="1"/>
              <a:t>cout</a:t>
            </a:r>
            <a:r>
              <a:rPr lang="pl-PL" b="1" dirty="0"/>
              <a:t> &lt;&lt; </a:t>
            </a:r>
            <a:r>
              <a:rPr lang="pl-PL" b="1" dirty="0" err="1"/>
              <a:t>wsk</a:t>
            </a:r>
            <a:r>
              <a:rPr lang="pl-PL" b="1" dirty="0"/>
              <a:t> &lt;&lt; </a:t>
            </a:r>
            <a:r>
              <a:rPr lang="pl-PL" b="1" dirty="0" err="1"/>
              <a:t>endl</a:t>
            </a:r>
            <a:r>
              <a:rPr lang="pl-PL" b="1" dirty="0"/>
              <a:t>;         //wyświetlenie adresu zmiennej telefon</a:t>
            </a:r>
          </a:p>
          <a:p>
            <a:pPr marL="0" indent="0">
              <a:buNone/>
            </a:pPr>
            <a:r>
              <a:rPr lang="pl-PL" b="1" dirty="0" err="1"/>
              <a:t>cout</a:t>
            </a:r>
            <a:r>
              <a:rPr lang="pl-PL" b="1" dirty="0"/>
              <a:t> &lt;&lt; &amp;</a:t>
            </a:r>
            <a:r>
              <a:rPr lang="pl-PL" b="1" dirty="0" err="1"/>
              <a:t>wsk</a:t>
            </a:r>
            <a:r>
              <a:rPr lang="pl-PL" b="1" dirty="0"/>
              <a:t> &lt;&lt; </a:t>
            </a:r>
            <a:r>
              <a:rPr lang="pl-PL" b="1" dirty="0" err="1"/>
              <a:t>endl</a:t>
            </a:r>
            <a:r>
              <a:rPr lang="pl-PL" b="1" dirty="0"/>
              <a:t>;        //wyświetlenie adresu wskaźnika</a:t>
            </a:r>
          </a:p>
          <a:p>
            <a:pPr marL="0" indent="0">
              <a:buNone/>
            </a:pPr>
            <a:r>
              <a:rPr lang="pl-PL" b="1" dirty="0" err="1"/>
              <a:t>cout</a:t>
            </a:r>
            <a:r>
              <a:rPr lang="pl-PL" b="1" dirty="0"/>
              <a:t> &lt;&lt; &amp;telefon &lt;&lt; </a:t>
            </a:r>
            <a:r>
              <a:rPr lang="pl-PL" b="1" dirty="0" err="1"/>
              <a:t>endl</a:t>
            </a:r>
            <a:r>
              <a:rPr lang="pl-PL" b="1" dirty="0"/>
              <a:t>;    //wyświetlenie adresu zmiennej telefon</a:t>
            </a:r>
          </a:p>
        </p:txBody>
      </p:sp>
      <p:sp>
        <p:nvSpPr>
          <p:cNvPr id="3" name="Tytuł 2">
            <a:extLst>
              <a:ext uri="{FF2B5EF4-FFF2-40B4-BE49-F238E27FC236}">
                <a16:creationId xmlns:a16="http://schemas.microsoft.com/office/drawing/2014/main" id="{26A664B3-9627-4E2B-B099-40E8F1438DE6}"/>
              </a:ext>
            </a:extLst>
          </p:cNvPr>
          <p:cNvSpPr>
            <a:spLocks noGrp="1"/>
          </p:cNvSpPr>
          <p:nvPr>
            <p:ph type="title"/>
          </p:nvPr>
        </p:nvSpPr>
        <p:spPr/>
        <p:txBody>
          <a:bodyPr/>
          <a:lstStyle/>
          <a:p>
            <a:r>
              <a:rPr lang="pl-PL" dirty="0"/>
              <a:t>Wskaźniki</a:t>
            </a:r>
          </a:p>
        </p:txBody>
      </p:sp>
      <p:sp>
        <p:nvSpPr>
          <p:cNvPr id="5" name="pole tekstowe 4">
            <a:extLst>
              <a:ext uri="{FF2B5EF4-FFF2-40B4-BE49-F238E27FC236}">
                <a16:creationId xmlns:a16="http://schemas.microsoft.com/office/drawing/2014/main" id="{9BD1E5B7-8667-465F-BF59-F3FDFF91863B}"/>
              </a:ext>
            </a:extLst>
          </p:cNvPr>
          <p:cNvSpPr txBox="1"/>
          <p:nvPr/>
        </p:nvSpPr>
        <p:spPr>
          <a:xfrm>
            <a:off x="228600" y="3914687"/>
            <a:ext cx="8686800" cy="646331"/>
          </a:xfrm>
          <a:prstGeom prst="rect">
            <a:avLst/>
          </a:prstGeom>
          <a:noFill/>
        </p:spPr>
        <p:txBody>
          <a:bodyPr wrap="square">
            <a:spAutoFit/>
          </a:bodyPr>
          <a:lstStyle/>
          <a:p>
            <a:r>
              <a:rPr lang="pl-PL" dirty="0"/>
              <a:t>Wskaźniki poddają się rzutowaniu typów. W dowolnym momencie możemy zmienić typ zmiennej wskaźnikowej np. z </a:t>
            </a:r>
            <a:r>
              <a:rPr lang="pl-PL" dirty="0" err="1"/>
              <a:t>int</a:t>
            </a:r>
            <a:r>
              <a:rPr lang="pl-PL" dirty="0"/>
              <a:t> na </a:t>
            </a:r>
            <a:r>
              <a:rPr lang="pl-PL" dirty="0" err="1"/>
              <a:t>long</a:t>
            </a:r>
            <a:r>
              <a:rPr lang="pl-PL" dirty="0"/>
              <a:t>.</a:t>
            </a:r>
          </a:p>
        </p:txBody>
      </p:sp>
    </p:spTree>
    <p:extLst>
      <p:ext uri="{BB962C8B-B14F-4D97-AF65-F5344CB8AC3E}">
        <p14:creationId xmlns:p14="http://schemas.microsoft.com/office/powerpoint/2010/main" val="48302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FFC6AAA-FCCA-4F95-AAE6-46EB6D072632}"/>
              </a:ext>
            </a:extLst>
          </p:cNvPr>
          <p:cNvSpPr>
            <a:spLocks noGrp="1"/>
          </p:cNvSpPr>
          <p:nvPr>
            <p:ph type="body" sz="quarter" idx="27"/>
          </p:nvPr>
        </p:nvSpPr>
        <p:spPr/>
        <p:txBody>
          <a:bodyPr/>
          <a:lstStyle/>
          <a:p>
            <a:pPr marL="0" indent="0">
              <a:buNone/>
            </a:pPr>
            <a:r>
              <a:rPr lang="pl-PL" dirty="0"/>
              <a:t>W kodzie niskopoziomowym czasami trzeba zapisać lub przekazać adres miejsca w pamięci bez wiedzy, jakiego typu obiekt jest w tym miejscu zapisany. Do tego celu służy typ </a:t>
            </a:r>
            <a:r>
              <a:rPr lang="pl-PL" dirty="0" err="1"/>
              <a:t>void</a:t>
            </a:r>
            <a:r>
              <a:rPr lang="pl-PL" dirty="0"/>
              <a:t>*, którego nazwę można przeczytać: „wskaźnik na obiekt nieznanego typu”.</a:t>
            </a:r>
          </a:p>
          <a:p>
            <a:pPr marL="0" indent="0">
              <a:buNone/>
            </a:pPr>
            <a:endParaRPr lang="pl-PL" dirty="0"/>
          </a:p>
          <a:p>
            <a:pPr marL="0" indent="0">
              <a:buNone/>
            </a:pPr>
            <a:r>
              <a:rPr lang="pl-PL" dirty="0"/>
              <a:t>Do zmiennej typu </a:t>
            </a:r>
            <a:r>
              <a:rPr lang="pl-PL" dirty="0" err="1"/>
              <a:t>void</a:t>
            </a:r>
            <a:r>
              <a:rPr lang="pl-PL" dirty="0"/>
              <a:t>* można przypisać wskaźnik do dowolnego typu obiektu, ale nie do funkcji ani składowej. Ponadto </a:t>
            </a:r>
            <a:r>
              <a:rPr lang="pl-PL" dirty="0" err="1"/>
              <a:t>void</a:t>
            </a:r>
            <a:r>
              <a:rPr lang="pl-PL" dirty="0"/>
              <a:t>* można przypisać do innej zmiennej typu </a:t>
            </a:r>
            <a:r>
              <a:rPr lang="pl-PL" dirty="0" err="1"/>
              <a:t>void</a:t>
            </a:r>
            <a:r>
              <a:rPr lang="pl-PL" dirty="0"/>
              <a:t>*, zmienne typu </a:t>
            </a:r>
            <a:r>
              <a:rPr lang="pl-PL" dirty="0" err="1"/>
              <a:t>void</a:t>
            </a:r>
            <a:r>
              <a:rPr lang="pl-PL" dirty="0"/>
              <a:t>* można porównywać oraz </a:t>
            </a:r>
            <a:r>
              <a:rPr lang="pl-PL" dirty="0" err="1"/>
              <a:t>void</a:t>
            </a:r>
            <a:r>
              <a:rPr lang="pl-PL" dirty="0"/>
              <a:t>* można jawnie przekonwertować</a:t>
            </a:r>
          </a:p>
          <a:p>
            <a:pPr marL="0" indent="0">
              <a:buNone/>
            </a:pPr>
            <a:endParaRPr lang="pl-PL" dirty="0"/>
          </a:p>
          <a:p>
            <a:pPr marL="0" indent="0">
              <a:buNone/>
            </a:pPr>
            <a:r>
              <a:rPr lang="pl-PL" dirty="0"/>
              <a:t>na inny typ. Inne operacje byłyby niebezpieczne, bo kompilator nie odróżnia, jakiego typu obiekty są wskazywane.</a:t>
            </a:r>
          </a:p>
        </p:txBody>
      </p:sp>
      <p:sp>
        <p:nvSpPr>
          <p:cNvPr id="3" name="Tytuł 2">
            <a:extLst>
              <a:ext uri="{FF2B5EF4-FFF2-40B4-BE49-F238E27FC236}">
                <a16:creationId xmlns:a16="http://schemas.microsoft.com/office/drawing/2014/main" id="{95F4F29A-22E9-4341-9548-3ACF3C39275F}"/>
              </a:ext>
            </a:extLst>
          </p:cNvPr>
          <p:cNvSpPr>
            <a:spLocks noGrp="1"/>
          </p:cNvSpPr>
          <p:nvPr>
            <p:ph type="title"/>
          </p:nvPr>
        </p:nvSpPr>
        <p:spPr/>
        <p:txBody>
          <a:bodyPr/>
          <a:lstStyle/>
          <a:p>
            <a:r>
              <a:rPr lang="pl-PL" dirty="0" err="1"/>
              <a:t>void</a:t>
            </a:r>
            <a:endParaRPr lang="pl-PL" dirty="0"/>
          </a:p>
        </p:txBody>
      </p:sp>
    </p:spTree>
    <p:extLst>
      <p:ext uri="{BB962C8B-B14F-4D97-AF65-F5344CB8AC3E}">
        <p14:creationId xmlns:p14="http://schemas.microsoft.com/office/powerpoint/2010/main" val="254097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A61D430-715B-4790-B43D-1B28DB442F1A}"/>
              </a:ext>
            </a:extLst>
          </p:cNvPr>
          <p:cNvSpPr>
            <a:spLocks noGrp="1"/>
          </p:cNvSpPr>
          <p:nvPr>
            <p:ph type="title"/>
          </p:nvPr>
        </p:nvSpPr>
        <p:spPr/>
        <p:txBody>
          <a:bodyPr/>
          <a:lstStyle/>
          <a:p>
            <a:r>
              <a:rPr lang="pl-PL" dirty="0"/>
              <a:t>Pamięć operacyjna</a:t>
            </a:r>
          </a:p>
        </p:txBody>
      </p:sp>
      <p:pic>
        <p:nvPicPr>
          <p:cNvPr id="5" name="Obraz 4" descr="Obraz zawierający sprzęt elektroniczny, obwód&#10;&#10;Opis wygenerowany automatycznie">
            <a:extLst>
              <a:ext uri="{FF2B5EF4-FFF2-40B4-BE49-F238E27FC236}">
                <a16:creationId xmlns:a16="http://schemas.microsoft.com/office/drawing/2014/main" id="{66FAC5EC-16DE-4315-A95A-4CCEF486711E}"/>
              </a:ext>
            </a:extLst>
          </p:cNvPr>
          <p:cNvPicPr>
            <a:picLocks noChangeAspect="1"/>
          </p:cNvPicPr>
          <p:nvPr/>
        </p:nvPicPr>
        <p:blipFill>
          <a:blip r:embed="rId2"/>
          <a:stretch>
            <a:fillRect/>
          </a:stretch>
        </p:blipFill>
        <p:spPr>
          <a:xfrm>
            <a:off x="6196572" y="1250373"/>
            <a:ext cx="2490228" cy="3141518"/>
          </a:xfrm>
          <a:prstGeom prst="rect">
            <a:avLst/>
          </a:prstGeom>
        </p:spPr>
      </p:pic>
      <p:pic>
        <p:nvPicPr>
          <p:cNvPr id="7" name="Obraz 6" descr="Obraz zawierający tekst, sprzęt elektroniczny&#10;&#10;Opis wygenerowany automatycznie">
            <a:extLst>
              <a:ext uri="{FF2B5EF4-FFF2-40B4-BE49-F238E27FC236}">
                <a16:creationId xmlns:a16="http://schemas.microsoft.com/office/drawing/2014/main" id="{F7096773-5B17-421A-BCEF-4E10DD20E23C}"/>
              </a:ext>
            </a:extLst>
          </p:cNvPr>
          <p:cNvPicPr>
            <a:picLocks noChangeAspect="1"/>
          </p:cNvPicPr>
          <p:nvPr/>
        </p:nvPicPr>
        <p:blipFill>
          <a:blip r:embed="rId3"/>
          <a:stretch>
            <a:fillRect/>
          </a:stretch>
        </p:blipFill>
        <p:spPr>
          <a:xfrm>
            <a:off x="743816" y="3814066"/>
            <a:ext cx="2040948" cy="1061043"/>
          </a:xfrm>
          <a:prstGeom prst="rect">
            <a:avLst/>
          </a:prstGeom>
        </p:spPr>
      </p:pic>
      <p:pic>
        <p:nvPicPr>
          <p:cNvPr id="9" name="Obraz 8" descr="Obraz zawierający tekst, narzędzie&#10;&#10;Opis wygenerowany automatycznie">
            <a:extLst>
              <a:ext uri="{FF2B5EF4-FFF2-40B4-BE49-F238E27FC236}">
                <a16:creationId xmlns:a16="http://schemas.microsoft.com/office/drawing/2014/main" id="{074E9AFF-D92F-426C-BC53-A1A6292DF76F}"/>
              </a:ext>
            </a:extLst>
          </p:cNvPr>
          <p:cNvPicPr>
            <a:picLocks noChangeAspect="1"/>
          </p:cNvPicPr>
          <p:nvPr/>
        </p:nvPicPr>
        <p:blipFill>
          <a:blip r:embed="rId4"/>
          <a:stretch>
            <a:fillRect/>
          </a:stretch>
        </p:blipFill>
        <p:spPr>
          <a:xfrm>
            <a:off x="2890405" y="3802327"/>
            <a:ext cx="2547504" cy="1072782"/>
          </a:xfrm>
          <a:prstGeom prst="rect">
            <a:avLst/>
          </a:prstGeom>
        </p:spPr>
      </p:pic>
      <p:sp>
        <p:nvSpPr>
          <p:cNvPr id="11" name="pole tekstowe 10">
            <a:extLst>
              <a:ext uri="{FF2B5EF4-FFF2-40B4-BE49-F238E27FC236}">
                <a16:creationId xmlns:a16="http://schemas.microsoft.com/office/drawing/2014/main" id="{0264ECF7-45E1-40E0-9066-E89B5C7542C7}"/>
              </a:ext>
            </a:extLst>
          </p:cNvPr>
          <p:cNvSpPr txBox="1"/>
          <p:nvPr/>
        </p:nvSpPr>
        <p:spPr>
          <a:xfrm>
            <a:off x="743815" y="1165156"/>
            <a:ext cx="5019675" cy="2031325"/>
          </a:xfrm>
          <a:prstGeom prst="rect">
            <a:avLst/>
          </a:prstGeom>
          <a:noFill/>
        </p:spPr>
        <p:txBody>
          <a:bodyPr wrap="square">
            <a:spAutoFit/>
          </a:bodyPr>
          <a:lstStyle/>
          <a:p>
            <a:r>
              <a:rPr lang="pl-PL" b="1" dirty="0"/>
              <a:t>Pamięć o dostępie swobodnym, pamięć główna, RAM</a:t>
            </a:r>
            <a:r>
              <a:rPr lang="pl-PL" dirty="0"/>
              <a:t> (ang. </a:t>
            </a:r>
            <a:r>
              <a:rPr lang="pl-PL" dirty="0" err="1"/>
              <a:t>random-access</a:t>
            </a:r>
            <a:r>
              <a:rPr lang="pl-PL" dirty="0"/>
              <a:t> </a:t>
            </a:r>
            <a:r>
              <a:rPr lang="pl-PL" dirty="0" err="1"/>
              <a:t>memory</a:t>
            </a:r>
            <a:r>
              <a:rPr lang="pl-PL" dirty="0"/>
              <a:t>, </a:t>
            </a:r>
            <a:r>
              <a:rPr lang="pl-PL" dirty="0" err="1"/>
              <a:t>main</a:t>
            </a:r>
            <a:r>
              <a:rPr lang="pl-PL" dirty="0"/>
              <a:t> </a:t>
            </a:r>
            <a:r>
              <a:rPr lang="pl-PL" dirty="0" err="1"/>
              <a:t>memory</a:t>
            </a:r>
            <a:r>
              <a:rPr lang="pl-PL" dirty="0"/>
              <a:t>) – podstawowy rodzaj pamięci komputerowej. Ogólnie termin RAM odnosi się do pamięci głównej w większości komputerów, a dokładniej do pamięci półprzewodnikowych SRAM i DRAM. </a:t>
            </a:r>
          </a:p>
        </p:txBody>
      </p:sp>
    </p:spTree>
    <p:extLst>
      <p:ext uri="{BB962C8B-B14F-4D97-AF65-F5344CB8AC3E}">
        <p14:creationId xmlns:p14="http://schemas.microsoft.com/office/powerpoint/2010/main" val="72579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135E94-9285-4541-B0A2-843CACEA5DED}"/>
              </a:ext>
            </a:extLst>
          </p:cNvPr>
          <p:cNvSpPr>
            <a:spLocks noGrp="1"/>
          </p:cNvSpPr>
          <p:nvPr>
            <p:ph type="body" sz="quarter" idx="27"/>
          </p:nvPr>
        </p:nvSpPr>
        <p:spPr/>
        <p:txBody>
          <a:bodyPr>
            <a:normAutofit lnSpcReduction="10000"/>
          </a:bodyPr>
          <a:lstStyle/>
          <a:p>
            <a:pPr marL="0" indent="0">
              <a:buNone/>
            </a:pPr>
            <a:r>
              <a:rPr lang="pl-PL" dirty="0"/>
              <a:t>Pamięci RAM dzieli się na pamięci statyczne (ang. </a:t>
            </a:r>
            <a:r>
              <a:rPr lang="pl-PL" dirty="0" err="1"/>
              <a:t>static</a:t>
            </a:r>
            <a:r>
              <a:rPr lang="pl-PL" dirty="0"/>
              <a:t> </a:t>
            </a:r>
            <a:r>
              <a:rPr lang="pl-PL" dirty="0" err="1"/>
              <a:t>random-access</a:t>
            </a:r>
            <a:r>
              <a:rPr lang="pl-PL" dirty="0"/>
              <a:t> </a:t>
            </a:r>
            <a:r>
              <a:rPr lang="pl-PL" dirty="0" err="1"/>
              <a:t>memory</a:t>
            </a:r>
            <a:r>
              <a:rPr lang="pl-PL" dirty="0"/>
              <a:t>, w skrócie SRAM) oraz pamięci dynamiczne (ang. </a:t>
            </a:r>
            <a:r>
              <a:rPr lang="pl-PL" dirty="0" err="1"/>
              <a:t>dynamic</a:t>
            </a:r>
            <a:r>
              <a:rPr lang="pl-PL" dirty="0"/>
              <a:t> </a:t>
            </a:r>
            <a:r>
              <a:rPr lang="pl-PL" dirty="0" err="1"/>
              <a:t>random-access</a:t>
            </a:r>
            <a:r>
              <a:rPr lang="pl-PL" dirty="0"/>
              <a:t> </a:t>
            </a:r>
            <a:r>
              <a:rPr lang="pl-PL" dirty="0" err="1"/>
              <a:t>memory</a:t>
            </a:r>
            <a:r>
              <a:rPr lang="pl-PL" dirty="0"/>
              <a:t>, w skrócie DRAM). </a:t>
            </a:r>
          </a:p>
          <a:p>
            <a:pPr marL="0" indent="0">
              <a:buNone/>
            </a:pPr>
            <a:endParaRPr lang="pl-PL" dirty="0"/>
          </a:p>
          <a:p>
            <a:pPr marL="0" indent="0">
              <a:buNone/>
            </a:pPr>
            <a:r>
              <a:rPr lang="pl-PL" dirty="0"/>
              <a:t>Pamięci statyczne są szybsze od pamięci dynamicznych, które wymagają ponadto częstego odświeżania, bez którego szybko tracą swoją zawartość. </a:t>
            </a:r>
          </a:p>
          <a:p>
            <a:pPr marL="0" indent="0">
              <a:buNone/>
            </a:pPr>
            <a:endParaRPr lang="pl-PL" dirty="0"/>
          </a:p>
          <a:p>
            <a:pPr marL="0" indent="0">
              <a:buNone/>
            </a:pPr>
            <a:r>
              <a:rPr lang="pl-PL" dirty="0"/>
              <a:t>Obok swoich zalet są one jednak dużo droższe; używane są w układach, gdzie wymagana jest duża szybkość (np. pamięć podręczna procesora) lub ilość pamięci jest niewielka, więc nie opłaca się konstruować układu odświeżania (np. proste mikrokontrolery). </a:t>
            </a:r>
          </a:p>
          <a:p>
            <a:pPr marL="0" indent="0">
              <a:buNone/>
            </a:pPr>
            <a:endParaRPr lang="pl-PL" dirty="0"/>
          </a:p>
          <a:p>
            <a:pPr marL="0" indent="0">
              <a:buNone/>
            </a:pPr>
            <a:r>
              <a:rPr lang="pl-PL" dirty="0"/>
              <a:t>W komputerach wymagających dużej ilości pamięci jako pamięć operacyjną używa się pamięci DRAM. </a:t>
            </a:r>
          </a:p>
        </p:txBody>
      </p:sp>
      <p:sp>
        <p:nvSpPr>
          <p:cNvPr id="3" name="Tytuł 2">
            <a:extLst>
              <a:ext uri="{FF2B5EF4-FFF2-40B4-BE49-F238E27FC236}">
                <a16:creationId xmlns:a16="http://schemas.microsoft.com/office/drawing/2014/main" id="{5B192FF8-3822-409D-92D8-D9A3D8D0EE4B}"/>
              </a:ext>
            </a:extLst>
          </p:cNvPr>
          <p:cNvSpPr>
            <a:spLocks noGrp="1"/>
          </p:cNvSpPr>
          <p:nvPr>
            <p:ph type="title"/>
          </p:nvPr>
        </p:nvSpPr>
        <p:spPr/>
        <p:txBody>
          <a:bodyPr/>
          <a:lstStyle/>
          <a:p>
            <a:r>
              <a:rPr lang="pl-PL" dirty="0" err="1"/>
              <a:t>Pamieć</a:t>
            </a:r>
            <a:r>
              <a:rPr lang="pl-PL" dirty="0"/>
              <a:t> operacyjna</a:t>
            </a:r>
          </a:p>
        </p:txBody>
      </p:sp>
    </p:spTree>
    <p:extLst>
      <p:ext uri="{BB962C8B-B14F-4D97-AF65-F5344CB8AC3E}">
        <p14:creationId xmlns:p14="http://schemas.microsoft.com/office/powerpoint/2010/main" val="346988771"/>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1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3.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4.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2485</TotalTime>
  <Words>3671</Words>
  <Application>Microsoft Office PowerPoint</Application>
  <PresentationFormat>Pokaz na ekranie (16:9)</PresentationFormat>
  <Paragraphs>291</Paragraphs>
  <Slides>54</Slides>
  <Notes>0</Notes>
  <HiddenSlides>0</HiddenSlides>
  <MMClips>0</MMClips>
  <ScaleCrop>false</ScaleCrop>
  <HeadingPairs>
    <vt:vector size="6" baseType="variant">
      <vt:variant>
        <vt:lpstr>Używane czcionki</vt:lpstr>
      </vt:variant>
      <vt:variant>
        <vt:i4>4</vt:i4>
      </vt:variant>
      <vt:variant>
        <vt:lpstr>Motyw</vt:lpstr>
      </vt:variant>
      <vt:variant>
        <vt:i4>3</vt:i4>
      </vt:variant>
      <vt:variant>
        <vt:lpstr>Tytuły slajdów</vt:lpstr>
      </vt:variant>
      <vt:variant>
        <vt:i4>54</vt:i4>
      </vt:variant>
    </vt:vector>
  </HeadingPairs>
  <TitlesOfParts>
    <vt:vector size="61" baseType="lpstr">
      <vt:lpstr>Arial</vt:lpstr>
      <vt:lpstr>Calibri</vt:lpstr>
      <vt:lpstr>Courier New</vt:lpstr>
      <vt:lpstr>Wingdings</vt:lpstr>
      <vt:lpstr>Comarch_potx_big_v3_poprawki</vt:lpstr>
      <vt:lpstr>1_Comarch_potx_big_v3_poprawki</vt:lpstr>
      <vt:lpstr>2_Comarch_potx_big_v3_poprawki</vt:lpstr>
      <vt:lpstr>CENTRUM SZKOLENIOWE COMARCH</vt:lpstr>
      <vt:lpstr>Prezentacja programu PowerPoint</vt:lpstr>
      <vt:lpstr>Wskaźniki</vt:lpstr>
      <vt:lpstr>Dlaczego używamy wskaźników?</vt:lpstr>
      <vt:lpstr>Wskaźniki</vt:lpstr>
      <vt:lpstr>Wskaźniki</vt:lpstr>
      <vt:lpstr>void</vt:lpstr>
      <vt:lpstr>Pamięć operacyjna</vt:lpstr>
      <vt:lpstr>Pamieć operacyjna</vt:lpstr>
      <vt:lpstr>Kości pamięci</vt:lpstr>
      <vt:lpstr>Matryca pamięci DRAM</vt:lpstr>
      <vt:lpstr>Moduły pamięci</vt:lpstr>
      <vt:lpstr>Architektura von Neumanna</vt:lpstr>
      <vt:lpstr>Architektura von Neumanna</vt:lpstr>
      <vt:lpstr>Procesor</vt:lpstr>
      <vt:lpstr>Schemat blokowy procesora</vt:lpstr>
      <vt:lpstr>CPU</vt:lpstr>
      <vt:lpstr>Język C++ - zarządzanie pamięcią</vt:lpstr>
      <vt:lpstr>Operacje na plikach</vt:lpstr>
      <vt:lpstr>Operacje na plikach</vt:lpstr>
      <vt:lpstr>Prezentacja programu PowerPoint</vt:lpstr>
      <vt:lpstr>Tryby odczytu plików</vt:lpstr>
      <vt:lpstr>Programowanie obiektowe</vt:lpstr>
      <vt:lpstr>PROGRAMOWANIE OBIEKTOWE</vt:lpstr>
      <vt:lpstr>Paradygmaty programowania obiektowego</vt:lpstr>
      <vt:lpstr>Paradygmaty programowania obiektowego</vt:lpstr>
      <vt:lpstr>Programowanie obiektowe</vt:lpstr>
      <vt:lpstr>Programowanie obiektowe</vt:lpstr>
      <vt:lpstr>Obiekty</vt:lpstr>
      <vt:lpstr>Podział</vt:lpstr>
      <vt:lpstr>Przykład hierarchii klas</vt:lpstr>
      <vt:lpstr>Klasy</vt:lpstr>
      <vt:lpstr>Klasy</vt:lpstr>
      <vt:lpstr>Klasy</vt:lpstr>
      <vt:lpstr>Konstruktor Klasy</vt:lpstr>
      <vt:lpstr>Obiekty</vt:lpstr>
      <vt:lpstr>Obiekty</vt:lpstr>
      <vt:lpstr>Język C++ - szablony</vt:lpstr>
      <vt:lpstr>Szablony</vt:lpstr>
      <vt:lpstr>Implementacja szablonu</vt:lpstr>
      <vt:lpstr>Zalety Szablonów</vt:lpstr>
      <vt:lpstr>Wady użycia szablonów</vt:lpstr>
      <vt:lpstr>Analiza błędu</vt:lpstr>
      <vt:lpstr>Wyjątki</vt:lpstr>
      <vt:lpstr>Przykład bez przechwytywania wyjątków</vt:lpstr>
      <vt:lpstr>Przykład z obsługą wyjątku</vt:lpstr>
      <vt:lpstr>Wyjątki</vt:lpstr>
      <vt:lpstr>Wyjątki</vt:lpstr>
      <vt:lpstr>Wielomodułowość</vt:lpstr>
      <vt:lpstr>Moduły</vt:lpstr>
      <vt:lpstr>Moduły</vt:lpstr>
      <vt:lpstr>Zastosowania języka C++</vt:lpstr>
      <vt:lpstr>Zastosowania C++</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354</cp:revision>
  <dcterms:created xsi:type="dcterms:W3CDTF">2015-08-12T08:39:11Z</dcterms:created>
  <dcterms:modified xsi:type="dcterms:W3CDTF">2021-03-25T12:21:39Z</dcterms:modified>
</cp:coreProperties>
</file>